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66"/>
  </p:notesMasterIdLst>
  <p:sldIdLst>
    <p:sldId id="256" r:id="rId2"/>
    <p:sldId id="260" r:id="rId3"/>
    <p:sldId id="258" r:id="rId4"/>
    <p:sldId id="261" r:id="rId5"/>
    <p:sldId id="259" r:id="rId6"/>
    <p:sldId id="262" r:id="rId7"/>
    <p:sldId id="263" r:id="rId8"/>
    <p:sldId id="264" r:id="rId9"/>
    <p:sldId id="265" r:id="rId10"/>
    <p:sldId id="266" r:id="rId11"/>
    <p:sldId id="267" r:id="rId12"/>
    <p:sldId id="268" r:id="rId13"/>
    <p:sldId id="269" r:id="rId14"/>
    <p:sldId id="270" r:id="rId15"/>
    <p:sldId id="273" r:id="rId16"/>
    <p:sldId id="271" r:id="rId17"/>
    <p:sldId id="275" r:id="rId18"/>
    <p:sldId id="276" r:id="rId19"/>
    <p:sldId id="277" r:id="rId20"/>
    <p:sldId id="278" r:id="rId21"/>
    <p:sldId id="279" r:id="rId22"/>
    <p:sldId id="272" r:id="rId23"/>
    <p:sldId id="303" r:id="rId24"/>
    <p:sldId id="308" r:id="rId25"/>
    <p:sldId id="307" r:id="rId26"/>
    <p:sldId id="306" r:id="rId27"/>
    <p:sldId id="317" r:id="rId28"/>
    <p:sldId id="309" r:id="rId29"/>
    <p:sldId id="310" r:id="rId30"/>
    <p:sldId id="305" r:id="rId31"/>
    <p:sldId id="315" r:id="rId32"/>
    <p:sldId id="313" r:id="rId33"/>
    <p:sldId id="314" r:id="rId34"/>
    <p:sldId id="304" r:id="rId35"/>
    <p:sldId id="312" r:id="rId36"/>
    <p:sldId id="316" r:id="rId37"/>
    <p:sldId id="281" r:id="rId38"/>
    <p:sldId id="280"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18" r:id="rId60"/>
    <p:sldId id="319" r:id="rId61"/>
    <p:sldId id="320" r:id="rId62"/>
    <p:sldId id="321" r:id="rId63"/>
    <p:sldId id="322" r:id="rId64"/>
    <p:sldId id="302" r:id="rId6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D8"/>
    <a:srgbClr val="CCFF99"/>
    <a:srgbClr val="011893"/>
    <a:srgbClr val="FF0000"/>
    <a:srgbClr val="CCECFF"/>
    <a:srgbClr val="F2F2F2"/>
    <a:srgbClr val="FFC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820" autoAdjust="0"/>
  </p:normalViewPr>
  <p:slideViewPr>
    <p:cSldViewPr>
      <p:cViewPr>
        <p:scale>
          <a:sx n="60" d="100"/>
          <a:sy n="60" d="100"/>
        </p:scale>
        <p:origin x="1368" y="11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2022/5/18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95</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38.tiff"/><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1.xml"/><Relationship Id="rId5" Type="http://schemas.openxmlformats.org/officeDocument/2006/relationships/image" Target="../media/image38.tiff"/><Relationship Id="rId4" Type="http://schemas.openxmlformats.org/officeDocument/2006/relationships/image" Target="../media/image45.tiff"/></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8.tiff"/><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tiff"/></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7.png"/><Relationship Id="rId7" Type="http://schemas.openxmlformats.org/officeDocument/2006/relationships/image" Target="../media/image43.tiff"/><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7.tiff"/><Relationship Id="rId5" Type="http://schemas.openxmlformats.org/officeDocument/2006/relationships/image" Target="../media/image46.png"/><Relationship Id="rId10" Type="http://schemas.openxmlformats.org/officeDocument/2006/relationships/image" Target="../media/image38.tiff"/><Relationship Id="rId4" Type="http://schemas.openxmlformats.org/officeDocument/2006/relationships/image" Target="../media/image48.pn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7.tiff"/><Relationship Id="rId5" Type="http://schemas.openxmlformats.org/officeDocument/2006/relationships/image" Target="../media/image50.tiff"/><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7.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7.tiff"/><Relationship Id="rId1" Type="http://schemas.openxmlformats.org/officeDocument/2006/relationships/slideLayout" Target="../slideLayouts/slideLayout1.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tiff"/></Relationships>
</file>

<file path=ppt/slides/_rels/slide48.xml.rels><?xml version="1.0" encoding="UTF-8" standalone="yes"?>
<Relationships xmlns="http://schemas.openxmlformats.org/package/2006/relationships"><Relationship Id="rId3" Type="http://schemas.openxmlformats.org/officeDocument/2006/relationships/image" Target="../media/image65.tiff"/><Relationship Id="rId7" Type="http://schemas.openxmlformats.org/officeDocument/2006/relationships/image" Target="../media/image63.tiff"/><Relationship Id="rId2" Type="http://schemas.openxmlformats.org/officeDocument/2006/relationships/image" Target="../media/image64.tiff"/><Relationship Id="rId1" Type="http://schemas.openxmlformats.org/officeDocument/2006/relationships/slideLayout" Target="../slideLayouts/slideLayout1.xml"/><Relationship Id="rId6" Type="http://schemas.openxmlformats.org/officeDocument/2006/relationships/image" Target="../media/image62.tiff"/><Relationship Id="rId5" Type="http://schemas.openxmlformats.org/officeDocument/2006/relationships/image" Target="../media/image57.tiff"/><Relationship Id="rId4" Type="http://schemas.openxmlformats.org/officeDocument/2006/relationships/image" Target="../media/image61.tiff"/></Relationships>
</file>

<file path=ppt/slides/_rels/slide49.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1.tiff"/><Relationship Id="rId1" Type="http://schemas.openxmlformats.org/officeDocument/2006/relationships/slideLayout" Target="../slideLayouts/slideLayout1.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tif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83.emf"/><Relationship Id="rId3" Type="http://schemas.openxmlformats.org/officeDocument/2006/relationships/image" Target="../media/image73.emf"/><Relationship Id="rId7" Type="http://schemas.openxmlformats.org/officeDocument/2006/relationships/image" Target="../media/image77.emf"/><Relationship Id="rId12" Type="http://schemas.openxmlformats.org/officeDocument/2006/relationships/image" Target="../media/image82.emf"/><Relationship Id="rId2" Type="http://schemas.openxmlformats.org/officeDocument/2006/relationships/image" Target="../media/image72.emf"/><Relationship Id="rId1" Type="http://schemas.openxmlformats.org/officeDocument/2006/relationships/slideLayout" Target="../slideLayouts/slideLayout1.xml"/><Relationship Id="rId6" Type="http://schemas.openxmlformats.org/officeDocument/2006/relationships/image" Target="../media/image76.emf"/><Relationship Id="rId11" Type="http://schemas.openxmlformats.org/officeDocument/2006/relationships/image" Target="../media/image81.emf"/><Relationship Id="rId5" Type="http://schemas.openxmlformats.org/officeDocument/2006/relationships/image" Target="../media/image75.emf"/><Relationship Id="rId10" Type="http://schemas.openxmlformats.org/officeDocument/2006/relationships/image" Target="../media/image80.emf"/><Relationship Id="rId4" Type="http://schemas.openxmlformats.org/officeDocument/2006/relationships/image" Target="../media/image74.emf"/><Relationship Id="rId9" Type="http://schemas.openxmlformats.org/officeDocument/2006/relationships/image" Target="../media/image79.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分子動力学法</a:t>
            </a:r>
            <a:r>
              <a:rPr lang="en-US" altLang="ja-JP" sz="3200" dirty="0">
                <a:solidFill>
                  <a:srgbClr val="011893"/>
                </a:solidFill>
              </a:rPr>
              <a:t>(3) </a:t>
            </a:r>
            <a:r>
              <a:rPr lang="ja-JP" altLang="en-US" sz="3200" dirty="0">
                <a:solidFill>
                  <a:srgbClr val="011893"/>
                </a:solidFill>
              </a:rPr>
              <a:t>実装と高速化の詳細</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5F57A-2B5B-5D08-6EA9-B9BB3BB588FC}"/>
              </a:ext>
            </a:extLst>
          </p:cNvPr>
          <p:cNvSpPr>
            <a:spLocks noGrp="1"/>
          </p:cNvSpPr>
          <p:nvPr>
            <p:ph type="body" sz="quarter" idx="10"/>
          </p:nvPr>
        </p:nvSpPr>
        <p:spPr/>
        <p:txBody>
          <a:bodyPr/>
          <a:lstStyle/>
          <a:p>
            <a:r>
              <a:rPr kumimoji="1" lang="ja-JP" altLang="en-US"/>
              <a:t>分子動力学法の</a:t>
            </a:r>
            <a:r>
              <a:rPr lang="ja-JP" altLang="en-US"/>
              <a:t>概要のまとめ</a:t>
            </a:r>
            <a:endParaRPr kumimoji="1" lang="ja-JP" altLang="en-US" dirty="0"/>
          </a:p>
        </p:txBody>
      </p:sp>
      <p:sp>
        <p:nvSpPr>
          <p:cNvPr id="3" name="テキスト ボックス 2">
            <a:extLst>
              <a:ext uri="{FF2B5EF4-FFF2-40B4-BE49-F238E27FC236}">
                <a16:creationId xmlns:a16="http://schemas.microsoft.com/office/drawing/2014/main" id="{859E57B7-F86F-CCA6-F016-AD41DCA94EBB}"/>
              </a:ext>
            </a:extLst>
          </p:cNvPr>
          <p:cNvSpPr txBox="1"/>
          <p:nvPr/>
        </p:nvSpPr>
        <p:spPr>
          <a:xfrm>
            <a:off x="251520" y="1268760"/>
            <a:ext cx="8352928" cy="5262979"/>
          </a:xfrm>
          <a:prstGeom prst="rect">
            <a:avLst/>
          </a:prstGeom>
          <a:noFill/>
        </p:spPr>
        <p:txBody>
          <a:bodyPr wrap="square" rtlCol="0">
            <a:spAutoFit/>
          </a:bodyPr>
          <a:lstStyle/>
          <a:p>
            <a:pPr marL="342900" indent="-342900">
              <a:buFont typeface="Arial" panose="020B0604020202020204" pitchFamily="34" charset="0"/>
              <a:buChar char="•"/>
            </a:pPr>
            <a:r>
              <a:rPr lang="ja-JP" altLang="en-US" sz="2800"/>
              <a:t>分子動力学法</a:t>
            </a:r>
            <a:r>
              <a:rPr lang="en-US" altLang="ja-JP" sz="2800"/>
              <a:t>(Molecular Dynamics method, MD)</a:t>
            </a:r>
            <a:r>
              <a:rPr lang="ja-JP" altLang="en-US" sz="2800"/>
              <a:t>は、原子に働く力を計算し、運動方程式を数値積分することで時間発展させる手法</a:t>
            </a:r>
            <a:endParaRPr lang="en-US" altLang="ja-JP" sz="2800"/>
          </a:p>
          <a:p>
            <a:pPr marL="342900" indent="-342900">
              <a:buFont typeface="Arial" panose="020B0604020202020204" pitchFamily="34" charset="0"/>
              <a:buChar char="•"/>
            </a:pPr>
            <a:r>
              <a:rPr kumimoji="1" lang="ja-JP" altLang="en-US" sz="2800"/>
              <a:t>原子のまわりの電子状態を真面目に解くのが</a:t>
            </a:r>
            <a:r>
              <a:rPr kumimoji="1" lang="ja-JP" altLang="en-US" sz="2800">
                <a:solidFill>
                  <a:srgbClr val="FF0000"/>
                </a:solidFill>
              </a:rPr>
              <a:t>第一原理</a:t>
            </a:r>
            <a:r>
              <a:rPr kumimoji="1" lang="en-US" altLang="ja-JP" sz="2800">
                <a:solidFill>
                  <a:srgbClr val="FF0000"/>
                </a:solidFill>
              </a:rPr>
              <a:t>MD</a:t>
            </a:r>
            <a:r>
              <a:rPr kumimoji="1" lang="ja-JP" altLang="en-US" sz="2800"/>
              <a:t>、経験ポテンシャルで代用するのが</a:t>
            </a:r>
            <a:r>
              <a:rPr kumimoji="1" lang="ja-JP" altLang="en-US" sz="2800">
                <a:solidFill>
                  <a:srgbClr val="FF0000"/>
                </a:solidFill>
              </a:rPr>
              <a:t>古典</a:t>
            </a:r>
            <a:r>
              <a:rPr kumimoji="1" lang="en-US" altLang="ja-JP" sz="2800">
                <a:solidFill>
                  <a:srgbClr val="FF0000"/>
                </a:solidFill>
              </a:rPr>
              <a:t>MD</a:t>
            </a:r>
            <a:endParaRPr kumimoji="1" lang="en-US" altLang="ja-JP" sz="2800"/>
          </a:p>
          <a:p>
            <a:pPr marL="342900" indent="-342900">
              <a:buFont typeface="Arial" panose="020B0604020202020204" pitchFamily="34" charset="0"/>
              <a:buChar char="•"/>
            </a:pPr>
            <a:r>
              <a:rPr kumimoji="1" lang="ja-JP" altLang="en-US" sz="2800"/>
              <a:t>経験ポテンシャルを使う場合、力が遠距離まで届く場合と近距離で減衰する場合で扱いが大きく異る</a:t>
            </a:r>
            <a:endParaRPr kumimoji="1" lang="en-US" altLang="ja-JP" sz="2800"/>
          </a:p>
          <a:p>
            <a:pPr marL="342900" indent="-342900">
              <a:buFont typeface="Arial" panose="020B0604020202020204" pitchFamily="34" charset="0"/>
              <a:buChar char="•"/>
            </a:pPr>
            <a:r>
              <a:rPr lang="ja-JP" altLang="en-US" sz="2800"/>
              <a:t>粒子法と分子動力学法は数値計算手法としての性質は似ているが、解いている支配方程式が異なる</a:t>
            </a:r>
            <a:endParaRPr kumimoji="1" lang="en-US" altLang="ja-JP" sz="2800"/>
          </a:p>
          <a:p>
            <a:pPr marL="342900" indent="-342900">
              <a:buFont typeface="Arial" panose="020B0604020202020204" pitchFamily="34" charset="0"/>
              <a:buChar char="•"/>
            </a:pPr>
            <a:endParaRPr kumimoji="1" lang="en-US" altLang="ja-JP" sz="2800"/>
          </a:p>
        </p:txBody>
      </p:sp>
    </p:spTree>
    <p:extLst>
      <p:ext uri="{BB962C8B-B14F-4D97-AF65-F5344CB8AC3E}">
        <p14:creationId xmlns:p14="http://schemas.microsoft.com/office/powerpoint/2010/main" val="422574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377B02-49D6-543D-71FC-E197A1957BED}"/>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6DAA14A-6F56-57A0-3FA5-1958F13FC372}"/>
              </a:ext>
            </a:extLst>
          </p:cNvPr>
          <p:cNvSpPr txBox="1"/>
          <p:nvPr/>
        </p:nvSpPr>
        <p:spPr>
          <a:xfrm>
            <a:off x="467544" y="1052736"/>
            <a:ext cx="7366119" cy="954107"/>
          </a:xfrm>
          <a:prstGeom prst="rect">
            <a:avLst/>
          </a:prstGeom>
          <a:noFill/>
        </p:spPr>
        <p:txBody>
          <a:bodyPr wrap="none" rtlCol="0">
            <a:spAutoFit/>
          </a:bodyPr>
          <a:lstStyle/>
          <a:p>
            <a:r>
              <a:rPr lang="ja-JP" altLang="en-US" sz="2800"/>
              <a:t>簡単のため、二体相互作用のみを考える</a:t>
            </a:r>
            <a:endParaRPr lang="en-US" altLang="ja-JP" sz="2800"/>
          </a:p>
          <a:p>
            <a:r>
              <a:rPr kumimoji="1" lang="ja-JP" altLang="en-US" sz="2800"/>
              <a:t>運動を支配するハミルトニアンは以下の通り</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ADDEA40-86CF-B6FC-52E3-F1006B690DB9}"/>
                  </a:ext>
                </a:extLst>
              </p:cNvPr>
              <p:cNvSpPr txBox="1"/>
              <p:nvPr/>
            </p:nvSpPr>
            <p:spPr>
              <a:xfrm>
                <a:off x="1907704" y="2276872"/>
                <a:ext cx="5076390" cy="15639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𝐻</m:t>
                      </m:r>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f>
                            <m:fPr>
                              <m:ctrlPr>
                                <a:rPr kumimoji="1" lang="en-US" altLang="ja-JP" sz="3600" b="0" i="1" smtClean="0">
                                  <a:latin typeface="Cambria Math" panose="02040503050406030204" pitchFamily="18" charset="0"/>
                                </a:rPr>
                              </m:ctrlPr>
                            </m:fPr>
                            <m:num>
                              <m:sSubSup>
                                <m:sSubSupPr>
                                  <m:ctrlPr>
                                    <a:rPr kumimoji="1" lang="en-US" altLang="ja-JP" sz="3600" b="0" i="1" smtClean="0">
                                      <a:latin typeface="Cambria Math" panose="02040503050406030204" pitchFamily="18" charset="0"/>
                                    </a:rPr>
                                  </m:ctrlPr>
                                </m:sSubSup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𝑖</m:t>
                                  </m:r>
                                </m:sub>
                                <m:sup>
                                  <m:r>
                                    <a:rPr kumimoji="1" lang="en-US" altLang="ja-JP" sz="3600" b="0" i="1" smtClean="0">
                                      <a:latin typeface="Cambria Math" panose="02040503050406030204" pitchFamily="18" charset="0"/>
                                    </a:rPr>
                                    <m:t>2</m:t>
                                  </m:r>
                                </m:sup>
                              </m:sSubSup>
                            </m:num>
                            <m:den>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𝑚</m:t>
                              </m:r>
                            </m:den>
                          </m:f>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r>
                                <a:rPr kumimoji="1" lang="en-US" altLang="ja-JP" sz="3600" b="0" i="1" smtClean="0">
                                  <a:latin typeface="Cambria Math" panose="02040503050406030204" pitchFamily="18" charset="0"/>
                                </a:rPr>
                                <m:t>&lt;</m:t>
                              </m:r>
                              <m:r>
                                <a:rPr kumimoji="1" lang="en-US" altLang="ja-JP" sz="3600" b="0" i="1" smtClean="0">
                                  <a:latin typeface="Cambria Math" panose="02040503050406030204" pitchFamily="18" charset="0"/>
                                </a:rPr>
                                <m:t>𝑗</m:t>
                              </m:r>
                            </m:sub>
                            <m:sup/>
                            <m:e>
                              <m:r>
                                <a:rPr kumimoji="1" lang="en-US" altLang="ja-JP" sz="3600" b="0" i="1" smtClean="0">
                                  <a:latin typeface="Cambria Math" panose="02040503050406030204" pitchFamily="18" charset="0"/>
                                </a:rPr>
                                <m:t>𝑉</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r>
                                <a:rPr kumimoji="1" lang="en-US" altLang="ja-JP" sz="3600" b="0" i="1" smtClean="0">
                                  <a:latin typeface="Cambria Math" panose="02040503050406030204" pitchFamily="18" charset="0"/>
                                </a:rPr>
                                <m:t>)</m:t>
                              </m:r>
                            </m:e>
                          </m:nary>
                        </m:e>
                      </m:nary>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CADDEA40-86CF-B6FC-52E3-F1006B690DB9}"/>
                  </a:ext>
                </a:extLst>
              </p:cNvPr>
              <p:cNvSpPr txBox="1">
                <a:spLocks noRot="1" noChangeAspect="1" noMove="1" noResize="1" noEditPoints="1" noAdjustHandles="1" noChangeArrowheads="1" noChangeShapeType="1" noTextEdit="1"/>
              </p:cNvSpPr>
              <p:nvPr/>
            </p:nvSpPr>
            <p:spPr>
              <a:xfrm>
                <a:off x="1907704" y="2276872"/>
                <a:ext cx="5076390" cy="156395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79E356-5A8F-FD11-46C1-CA750D0BBDED}"/>
                  </a:ext>
                </a:extLst>
              </p:cNvPr>
              <p:cNvSpPr txBox="1"/>
              <p:nvPr/>
            </p:nvSpPr>
            <p:spPr>
              <a:xfrm>
                <a:off x="1835696" y="4077072"/>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7" name="テキスト ボックス 6">
                <a:extLst>
                  <a:ext uri="{FF2B5EF4-FFF2-40B4-BE49-F238E27FC236}">
                    <a16:creationId xmlns:a16="http://schemas.microsoft.com/office/drawing/2014/main" id="{4C79E356-5A8F-FD11-46C1-CA750D0BBDED}"/>
                  </a:ext>
                </a:extLst>
              </p:cNvPr>
              <p:cNvSpPr txBox="1">
                <a:spLocks noRot="1" noChangeAspect="1" noMove="1" noResize="1" noEditPoints="1" noAdjustHandles="1" noChangeArrowheads="1" noChangeShapeType="1" noTextEdit="1"/>
              </p:cNvSpPr>
              <p:nvPr/>
            </p:nvSpPr>
            <p:spPr>
              <a:xfrm>
                <a:off x="1835696" y="4077072"/>
                <a:ext cx="5724128" cy="872418"/>
              </a:xfrm>
              <a:prstGeom prst="rect">
                <a:avLst/>
              </a:prstGeom>
              <a:blipFill>
                <a:blip r:embed="rId3"/>
                <a:stretch>
                  <a:fillRect/>
                </a:stretch>
              </a:blipFill>
            </p:spPr>
            <p:txBody>
              <a:bodyPr/>
              <a:lstStyle/>
              <a:p>
                <a:r>
                  <a:rPr lang="ja-JP" altLang="en-US">
                    <a:noFill/>
                  </a:rPr>
                  <a:t> </a:t>
                </a:r>
              </a:p>
            </p:txBody>
          </p:sp>
        </mc:Fallback>
      </mc:AlternateContent>
      <p:sp>
        <p:nvSpPr>
          <p:cNvPr id="5" name="楕円 4">
            <a:extLst>
              <a:ext uri="{FF2B5EF4-FFF2-40B4-BE49-F238E27FC236}">
                <a16:creationId xmlns:a16="http://schemas.microsoft.com/office/drawing/2014/main" id="{223AE445-E536-3AC7-D473-A701E0E713D7}"/>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293F2C5-A9F1-CAFC-6C52-743A4BE82DFB}"/>
              </a:ext>
            </a:extLst>
          </p:cNvPr>
          <p:cNvSpPr/>
          <p:nvPr/>
        </p:nvSpPr>
        <p:spPr>
          <a:xfrm>
            <a:off x="24117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C25F6F89-E849-71E6-3A10-AA97AB5913A9}"/>
              </a:ext>
            </a:extLst>
          </p:cNvPr>
          <p:cNvCxnSpPr>
            <a:cxnSpLocks/>
          </p:cNvCxnSpPr>
          <p:nvPr/>
        </p:nvCxnSpPr>
        <p:spPr>
          <a:xfrm>
            <a:off x="2771800" y="5733256"/>
            <a:ext cx="3528392"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E0424E3-063F-1C70-B821-547050100E6E}"/>
                  </a:ext>
                </a:extLst>
              </p:cNvPr>
              <p:cNvSpPr txBox="1"/>
              <p:nvPr/>
            </p:nvSpPr>
            <p:spPr>
              <a:xfrm>
                <a:off x="3923928" y="4941168"/>
                <a:ext cx="1080120" cy="6908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oMath>
                  </m:oMathPara>
                </a14:m>
                <a:endParaRPr lang="ja-JP" altLang="en-US" sz="3600"/>
              </a:p>
            </p:txBody>
          </p:sp>
        </mc:Choice>
        <mc:Fallback xmlns="">
          <p:sp>
            <p:nvSpPr>
              <p:cNvPr id="14" name="テキスト ボックス 13">
                <a:extLst>
                  <a:ext uri="{FF2B5EF4-FFF2-40B4-BE49-F238E27FC236}">
                    <a16:creationId xmlns:a16="http://schemas.microsoft.com/office/drawing/2014/main" id="{7E0424E3-063F-1C70-B821-547050100E6E}"/>
                  </a:ext>
                </a:extLst>
              </p:cNvPr>
              <p:cNvSpPr txBox="1">
                <a:spLocks noRot="1" noChangeAspect="1" noMove="1" noResize="1" noEditPoints="1" noAdjustHandles="1" noChangeArrowheads="1" noChangeShapeType="1" noTextEdit="1"/>
              </p:cNvSpPr>
              <p:nvPr/>
            </p:nvSpPr>
            <p:spPr>
              <a:xfrm>
                <a:off x="3923928" y="4941168"/>
                <a:ext cx="1080120" cy="690895"/>
              </a:xfrm>
              <a:prstGeom prst="rect">
                <a:avLst/>
              </a:prstGeom>
              <a:blipFill>
                <a:blip r:embed="rId4"/>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2B73E70-ACFA-30AF-01F5-1095522BD6B8}"/>
              </a:ext>
            </a:extLst>
          </p:cNvPr>
          <p:cNvSpPr/>
          <p:nvPr/>
        </p:nvSpPr>
        <p:spPr>
          <a:xfrm>
            <a:off x="3275856"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5F08159B-1E86-6647-21F5-8F0B06E1A38B}"/>
              </a:ext>
            </a:extLst>
          </p:cNvPr>
          <p:cNvSpPr/>
          <p:nvPr/>
        </p:nvSpPr>
        <p:spPr>
          <a:xfrm rot="10800000">
            <a:off x="5580112"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13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FDDA9-3F82-C654-FDE0-A81D2B23AFDC}"/>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02F7C5A8-E3A9-D452-D19C-C97237E71CBA}"/>
              </a:ext>
            </a:extLst>
          </p:cNvPr>
          <p:cNvSpPr txBox="1"/>
          <p:nvPr/>
        </p:nvSpPr>
        <p:spPr>
          <a:xfrm>
            <a:off x="395536" y="1052736"/>
            <a:ext cx="4801314" cy="646331"/>
          </a:xfrm>
          <a:prstGeom prst="rect">
            <a:avLst/>
          </a:prstGeom>
          <a:noFill/>
        </p:spPr>
        <p:txBody>
          <a:bodyPr wrap="none" rtlCol="0">
            <a:spAutoFit/>
          </a:bodyPr>
          <a:lstStyle/>
          <a:p>
            <a:r>
              <a:rPr lang="ja-JP" altLang="en-US" sz="3600"/>
              <a:t>位置の時間発展は簡単</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43414BD-3EF7-F8F8-F07E-BE0BB6325E25}"/>
                  </a:ext>
                </a:extLst>
              </p:cNvPr>
              <p:cNvSpPr txBox="1"/>
              <p:nvPr/>
            </p:nvSpPr>
            <p:spPr>
              <a:xfrm>
                <a:off x="1907704" y="1700808"/>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743414BD-3EF7-F8F8-F07E-BE0BB6325E25}"/>
                  </a:ext>
                </a:extLst>
              </p:cNvPr>
              <p:cNvSpPr txBox="1">
                <a:spLocks noRot="1" noChangeAspect="1" noMove="1" noResize="1" noEditPoints="1" noAdjustHandles="1" noChangeArrowheads="1" noChangeShapeType="1" noTextEdit="1"/>
              </p:cNvSpPr>
              <p:nvPr/>
            </p:nvSpPr>
            <p:spPr>
              <a:xfrm>
                <a:off x="1907704" y="1700808"/>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F93ADA1-FF4A-431B-396C-FC7AC1AA3C03}"/>
                  </a:ext>
                </a:extLst>
              </p:cNvPr>
              <p:cNvSpPr txBox="1"/>
              <p:nvPr/>
            </p:nvSpPr>
            <p:spPr>
              <a:xfrm>
                <a:off x="683568" y="3284984"/>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F93ADA1-FF4A-431B-396C-FC7AC1AA3C03}"/>
                  </a:ext>
                </a:extLst>
              </p:cNvPr>
              <p:cNvSpPr txBox="1">
                <a:spLocks noRot="1" noChangeAspect="1" noMove="1" noResize="1" noEditPoints="1" noAdjustHandles="1" noChangeArrowheads="1" noChangeShapeType="1" noTextEdit="1"/>
              </p:cNvSpPr>
              <p:nvPr/>
            </p:nvSpPr>
            <p:spPr>
              <a:xfrm>
                <a:off x="683568" y="3284984"/>
                <a:ext cx="3198055" cy="117269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CEA0352-382A-AFB0-F47E-28D915F450BF}"/>
                  </a:ext>
                </a:extLst>
              </p:cNvPr>
              <p:cNvSpPr txBox="1"/>
              <p:nvPr/>
            </p:nvSpPr>
            <p:spPr>
              <a:xfrm>
                <a:off x="4788024" y="4437112"/>
                <a:ext cx="2902461" cy="1146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7CEA0352-382A-AFB0-F47E-28D915F450BF}"/>
                  </a:ext>
                </a:extLst>
              </p:cNvPr>
              <p:cNvSpPr txBox="1">
                <a:spLocks noRot="1" noChangeAspect="1" noMove="1" noResize="1" noEditPoints="1" noAdjustHandles="1" noChangeArrowheads="1" noChangeShapeType="1" noTextEdit="1"/>
              </p:cNvSpPr>
              <p:nvPr/>
            </p:nvSpPr>
            <p:spPr>
              <a:xfrm>
                <a:off x="4788024" y="4437112"/>
                <a:ext cx="2902461" cy="114698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936EE90-A57E-4AB1-FC25-673953BD2FDF}"/>
                  </a:ext>
                </a:extLst>
              </p:cNvPr>
              <p:cNvSpPr txBox="1"/>
              <p:nvPr/>
            </p:nvSpPr>
            <p:spPr>
              <a:xfrm>
                <a:off x="683568" y="4437112"/>
                <a:ext cx="3222292" cy="1280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4936EE90-A57E-4AB1-FC25-673953BD2FDF}"/>
                  </a:ext>
                </a:extLst>
              </p:cNvPr>
              <p:cNvSpPr txBox="1">
                <a:spLocks noRot="1" noChangeAspect="1" noMove="1" noResize="1" noEditPoints="1" noAdjustHandles="1" noChangeArrowheads="1" noChangeShapeType="1" noTextEdit="1"/>
              </p:cNvSpPr>
              <p:nvPr/>
            </p:nvSpPr>
            <p:spPr>
              <a:xfrm>
                <a:off x="683568" y="4437112"/>
                <a:ext cx="3222292" cy="128092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98666D-1107-031F-36B7-B8C1D54BA977}"/>
                  </a:ext>
                </a:extLst>
              </p:cNvPr>
              <p:cNvSpPr txBox="1"/>
              <p:nvPr/>
            </p:nvSpPr>
            <p:spPr>
              <a:xfrm>
                <a:off x="683568" y="5589240"/>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3698666D-1107-031F-36B7-B8C1D54BA977}"/>
                  </a:ext>
                </a:extLst>
              </p:cNvPr>
              <p:cNvSpPr txBox="1">
                <a:spLocks noRot="1" noChangeAspect="1" noMove="1" noResize="1" noEditPoints="1" noAdjustHandles="1" noChangeArrowheads="1" noChangeShapeType="1" noTextEdit="1"/>
              </p:cNvSpPr>
              <p:nvPr/>
            </p:nvSpPr>
            <p:spPr>
              <a:xfrm>
                <a:off x="683568" y="5589240"/>
                <a:ext cx="3198055" cy="1172693"/>
              </a:xfrm>
              <a:prstGeom prst="rect">
                <a:avLst/>
              </a:prstGeom>
              <a:blipFill>
                <a:blip r:embed="rId6"/>
                <a:stretch>
                  <a:fillRect/>
                </a:stretch>
              </a:blipFill>
            </p:spPr>
            <p:txBody>
              <a:bodyPr/>
              <a:lstStyle/>
              <a:p>
                <a:r>
                  <a:rPr lang="ja-JP" altLang="en-US">
                    <a:noFill/>
                  </a:rPr>
                  <a:t> </a:t>
                </a:r>
              </a:p>
            </p:txBody>
          </p:sp>
        </mc:Fallback>
      </mc:AlternateContent>
      <p:sp>
        <p:nvSpPr>
          <p:cNvPr id="9" name="左中かっこ 8">
            <a:extLst>
              <a:ext uri="{FF2B5EF4-FFF2-40B4-BE49-F238E27FC236}">
                <a16:creationId xmlns:a16="http://schemas.microsoft.com/office/drawing/2014/main" id="{874FF4BB-C326-407E-1807-351E95D28E26}"/>
              </a:ext>
            </a:extLst>
          </p:cNvPr>
          <p:cNvSpPr/>
          <p:nvPr/>
        </p:nvSpPr>
        <p:spPr>
          <a:xfrm flipH="1">
            <a:off x="3923928" y="3429000"/>
            <a:ext cx="432048" cy="324036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7EB32DC-B117-F72E-C8BA-1666454BDA6F}"/>
              </a:ext>
            </a:extLst>
          </p:cNvPr>
          <p:cNvSpPr txBox="1"/>
          <p:nvPr/>
        </p:nvSpPr>
        <p:spPr>
          <a:xfrm>
            <a:off x="4788024" y="3645024"/>
            <a:ext cx="3570208" cy="461665"/>
          </a:xfrm>
          <a:prstGeom prst="rect">
            <a:avLst/>
          </a:prstGeom>
          <a:noFill/>
        </p:spPr>
        <p:txBody>
          <a:bodyPr wrap="none" rtlCol="0">
            <a:spAutoFit/>
          </a:bodyPr>
          <a:lstStyle/>
          <a:p>
            <a:r>
              <a:rPr lang="ja-JP" altLang="en-US" sz="2400"/>
              <a:t>まとめてベクトル形式で</a:t>
            </a:r>
            <a:endParaRPr kumimoji="1" lang="ja-JP" altLang="en-US" sz="2400"/>
          </a:p>
        </p:txBody>
      </p:sp>
    </p:spTree>
    <p:extLst>
      <p:ext uri="{BB962C8B-B14F-4D97-AF65-F5344CB8AC3E}">
        <p14:creationId xmlns:p14="http://schemas.microsoft.com/office/powerpoint/2010/main" val="104745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9A070-ECE1-FA36-F5AA-1E6BE4AF2EC3}"/>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40DCB0B-402E-09B5-24EF-D346A75E87F0}"/>
              </a:ext>
            </a:extLst>
          </p:cNvPr>
          <p:cNvSpPr txBox="1"/>
          <p:nvPr/>
        </p:nvSpPr>
        <p:spPr>
          <a:xfrm>
            <a:off x="395536" y="1052736"/>
            <a:ext cx="7109639" cy="646331"/>
          </a:xfrm>
          <a:prstGeom prst="rect">
            <a:avLst/>
          </a:prstGeom>
          <a:noFill/>
        </p:spPr>
        <p:txBody>
          <a:bodyPr wrap="none" rtlCol="0">
            <a:spAutoFit/>
          </a:bodyPr>
          <a:lstStyle/>
          <a:p>
            <a:r>
              <a:rPr lang="ja-JP" altLang="en-US" sz="3600"/>
              <a:t>運動量の時間発展はちょっと面倒</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57312BA-3B22-8A53-A0A3-AF1CD80B7939}"/>
                  </a:ext>
                </a:extLst>
              </p:cNvPr>
              <p:cNvSpPr txBox="1"/>
              <p:nvPr/>
            </p:nvSpPr>
            <p:spPr>
              <a:xfrm>
                <a:off x="1907704" y="1844824"/>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857312BA-3B22-8A53-A0A3-AF1CD80B7939}"/>
                  </a:ext>
                </a:extLst>
              </p:cNvPr>
              <p:cNvSpPr txBox="1">
                <a:spLocks noRot="1" noChangeAspect="1" noMove="1" noResize="1" noEditPoints="1" noAdjustHandles="1" noChangeArrowheads="1" noChangeShapeType="1" noTextEdit="1"/>
              </p:cNvSpPr>
              <p:nvPr/>
            </p:nvSpPr>
            <p:spPr>
              <a:xfrm>
                <a:off x="1907704" y="1844824"/>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6F44888-FD76-3689-1364-ED4CCF6A39C2}"/>
                  </a:ext>
                </a:extLst>
              </p:cNvPr>
              <p:cNvSpPr txBox="1"/>
              <p:nvPr/>
            </p:nvSpPr>
            <p:spPr>
              <a:xfrm>
                <a:off x="1259632" y="3429000"/>
                <a:ext cx="5463675" cy="1423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a:rPr lang="en-US" altLang="ja-JP" sz="3200" i="1">
                              <a:latin typeface="Cambria Math" panose="02040503050406030204" pitchFamily="18" charset="0"/>
                            </a:rPr>
                            <m:t>𝑖</m:t>
                          </m:r>
                          <m:r>
                            <a:rPr lang="en-US" altLang="ja-JP" sz="3200" i="1">
                              <a:latin typeface="Cambria Math" panose="02040503050406030204" pitchFamily="18" charset="0"/>
                            </a:rPr>
                            <m:t>&lt;</m:t>
                          </m:r>
                          <m:r>
                            <a:rPr lang="en-US" altLang="ja-JP" sz="3200" i="1">
                              <a:latin typeface="Cambria Math" panose="02040503050406030204" pitchFamily="18" charset="0"/>
                            </a:rPr>
                            <m:t>𝑗</m:t>
                          </m:r>
                        </m:sub>
                        <m:sup/>
                        <m:e>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r>
                                <a:rPr lang="en-US" altLang="ja-JP" sz="3200" i="1">
                                  <a:latin typeface="Cambria Math" panose="02040503050406030204" pitchFamily="18" charset="0"/>
                                </a:rPr>
                                <m:t>𝑉</m:t>
                              </m:r>
                              <m:d>
                                <m:dPr>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𝑞</m:t>
                                      </m:r>
                                    </m:e>
                                    <m:sub>
                                      <m:r>
                                        <a:rPr lang="en-US" altLang="ja-JP" sz="3200" i="1">
                                          <a:latin typeface="Cambria Math" panose="02040503050406030204" pitchFamily="18" charset="0"/>
                                        </a:rPr>
                                        <m:t>𝑖𝑗</m:t>
                                      </m:r>
                                    </m:sub>
                                  </m:sSub>
                                </m:e>
                              </m:d>
                            </m:num>
                            <m:den>
                              <m:r>
                                <a:rPr lang="en-US" altLang="ja-JP" sz="3200" b="0" i="1" smtClean="0">
                                  <a:latin typeface="Cambria Math" panose="02040503050406030204" pitchFamily="18" charset="0"/>
                                </a:rPr>
                                <m:t>𝜕</m:t>
                              </m:r>
                              <m:sSubSup>
                                <m:sSubSupPr>
                                  <m:ctrlPr>
                                    <a:rPr lang="en-US" altLang="ja-JP" sz="3200" b="0" i="1" smtClean="0">
                                      <a:latin typeface="Cambria Math" panose="02040503050406030204" pitchFamily="18" charset="0"/>
                                    </a:rPr>
                                  </m:ctrlPr>
                                </m:sSubSupPr>
                                <m:e>
                                  <m:r>
                                    <a:rPr lang="en-US" altLang="ja-JP" sz="3200" b="0" i="1" smtClean="0">
                                      <a:latin typeface="Cambria Math" panose="02040503050406030204" pitchFamily="18" charset="0"/>
                                    </a:rPr>
                                    <m:t>𝑞</m:t>
                                  </m:r>
                                </m:e>
                                <m:sub>
                                  <m:r>
                                    <a:rPr lang="en-US" altLang="ja-JP" sz="3200" b="0" i="1" smtClean="0">
                                      <a:latin typeface="Cambria Math" panose="02040503050406030204" pitchFamily="18" charset="0"/>
                                    </a:rPr>
                                    <m:t>𝑖</m:t>
                                  </m:r>
                                </m:sub>
                                <m:sup>
                                  <m:r>
                                    <a:rPr lang="en-US" altLang="ja-JP" sz="3200" b="0" i="1" smtClean="0">
                                      <a:latin typeface="Cambria Math" panose="02040503050406030204" pitchFamily="18" charset="0"/>
                                    </a:rPr>
                                    <m:t>𝑥</m:t>
                                  </m:r>
                                </m:sup>
                              </m:sSubSup>
                            </m:den>
                          </m:f>
                        </m:e>
                      </m:nary>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76F44888-FD76-3689-1364-ED4CCF6A39C2}"/>
                  </a:ext>
                </a:extLst>
              </p:cNvPr>
              <p:cNvSpPr txBox="1">
                <a:spLocks noRot="1" noChangeAspect="1" noMove="1" noResize="1" noEditPoints="1" noAdjustHandles="1" noChangeArrowheads="1" noChangeShapeType="1" noTextEdit="1"/>
              </p:cNvSpPr>
              <p:nvPr/>
            </p:nvSpPr>
            <p:spPr>
              <a:xfrm>
                <a:off x="1259632" y="3429000"/>
                <a:ext cx="5463675" cy="142365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A74C5E1-5921-CFE5-3A98-56259A00DE48}"/>
                  </a:ext>
                </a:extLst>
              </p:cNvPr>
              <p:cNvSpPr txBox="1"/>
              <p:nvPr/>
            </p:nvSpPr>
            <p:spPr>
              <a:xfrm>
                <a:off x="1763688" y="5301208"/>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6" name="テキスト ボックス 5">
                <a:extLst>
                  <a:ext uri="{FF2B5EF4-FFF2-40B4-BE49-F238E27FC236}">
                    <a16:creationId xmlns:a16="http://schemas.microsoft.com/office/drawing/2014/main" id="{EA74C5E1-5921-CFE5-3A98-56259A00DE48}"/>
                  </a:ext>
                </a:extLst>
              </p:cNvPr>
              <p:cNvSpPr txBox="1">
                <a:spLocks noRot="1" noChangeAspect="1" noMove="1" noResize="1" noEditPoints="1" noAdjustHandles="1" noChangeArrowheads="1" noChangeShapeType="1" noTextEdit="1"/>
              </p:cNvSpPr>
              <p:nvPr/>
            </p:nvSpPr>
            <p:spPr>
              <a:xfrm>
                <a:off x="1763688" y="5301208"/>
                <a:ext cx="5724128" cy="87241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694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E87CD6-05A2-804F-C599-D6E304DDC0B7}"/>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00E3619-6C3C-8084-B51A-6B48BF854D11}"/>
                  </a:ext>
                </a:extLst>
              </p:cNvPr>
              <p:cNvSpPr txBox="1"/>
              <p:nvPr/>
            </p:nvSpPr>
            <p:spPr>
              <a:xfrm>
                <a:off x="3347864" y="1052736"/>
                <a:ext cx="5350119" cy="11131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𝑓</m:t>
                          </m:r>
                        </m:e>
                        <m:sub>
                          <m:r>
                            <a:rPr kumimoji="1" lang="en-US" altLang="ja-JP" sz="2800" b="0" i="1" smtClean="0">
                              <a:latin typeface="Cambria Math" panose="02040503050406030204" pitchFamily="18" charset="0"/>
                            </a:rPr>
                            <m:t>𝑖𝑗</m:t>
                          </m:r>
                        </m:sub>
                        <m:sup>
                          <m:r>
                            <a:rPr kumimoji="1" lang="en-US" altLang="ja-JP" sz="2800" b="0" i="1" smtClean="0">
                              <a:latin typeface="Cambria Math" panose="02040503050406030204" pitchFamily="18" charset="0"/>
                            </a:rPr>
                            <m:t>𝑥</m:t>
                          </m:r>
                        </m:sup>
                      </m:sSub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𝑑</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den>
                      </m:f>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oMath>
                  </m:oMathPara>
                </a14:m>
                <a:endParaRPr kumimoji="1" lang="en-US" altLang="ja-JP" sz="2800" b="0" dirty="0"/>
              </a:p>
            </p:txBody>
          </p:sp>
        </mc:Choice>
        <mc:Fallback xmlns="">
          <p:sp>
            <p:nvSpPr>
              <p:cNvPr id="3" name="テキスト ボックス 2">
                <a:extLst>
                  <a:ext uri="{FF2B5EF4-FFF2-40B4-BE49-F238E27FC236}">
                    <a16:creationId xmlns:a16="http://schemas.microsoft.com/office/drawing/2014/main" id="{000E3619-6C3C-8084-B51A-6B48BF854D11}"/>
                  </a:ext>
                </a:extLst>
              </p:cNvPr>
              <p:cNvSpPr txBox="1">
                <a:spLocks noRot="1" noChangeAspect="1" noMove="1" noResize="1" noEditPoints="1" noAdjustHandles="1" noChangeArrowheads="1" noChangeShapeType="1" noTextEdit="1"/>
              </p:cNvSpPr>
              <p:nvPr/>
            </p:nvSpPr>
            <p:spPr>
              <a:xfrm>
                <a:off x="3347864" y="1052736"/>
                <a:ext cx="5350119" cy="1113190"/>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9905CCCA-6FDF-F552-8ADC-777957EBFD31}"/>
              </a:ext>
            </a:extLst>
          </p:cNvPr>
          <p:cNvGrpSpPr/>
          <p:nvPr/>
        </p:nvGrpSpPr>
        <p:grpSpPr>
          <a:xfrm>
            <a:off x="5652120" y="4293096"/>
            <a:ext cx="2880320" cy="2312967"/>
            <a:chOff x="5292080" y="1268760"/>
            <a:chExt cx="2880320" cy="2312967"/>
          </a:xfrm>
        </p:grpSpPr>
        <p:sp>
          <p:nvSpPr>
            <p:cNvPr id="4" name="楕円 3">
              <a:extLst>
                <a:ext uri="{FF2B5EF4-FFF2-40B4-BE49-F238E27FC236}">
                  <a16:creationId xmlns:a16="http://schemas.microsoft.com/office/drawing/2014/main" id="{1ECB27AF-CEC4-AEA2-6D5E-8C601036109B}"/>
                </a:ext>
              </a:extLst>
            </p:cNvPr>
            <p:cNvSpPr/>
            <p:nvPr/>
          </p:nvSpPr>
          <p:spPr>
            <a:xfrm>
              <a:off x="5292080" y="270892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3B6CDF0-6551-46E7-F00E-03A94888F9C1}"/>
                </a:ext>
              </a:extLst>
            </p:cNvPr>
            <p:cNvSpPr/>
            <p:nvPr/>
          </p:nvSpPr>
          <p:spPr>
            <a:xfrm>
              <a:off x="7452320" y="126876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2CDA94B4-B925-8684-AAC9-1AA79EFAB8CA}"/>
                </a:ext>
              </a:extLst>
            </p:cNvPr>
            <p:cNvCxnSpPr>
              <a:cxnSpLocks/>
            </p:cNvCxnSpPr>
            <p:nvPr/>
          </p:nvCxnSpPr>
          <p:spPr>
            <a:xfrm flipV="1">
              <a:off x="5652120" y="162880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F501924-AA27-8722-72AC-0F608C4D4472}"/>
                    </a:ext>
                  </a:extLst>
                </p:cNvPr>
                <p:cNvSpPr txBox="1"/>
                <p:nvPr/>
              </p:nvSpPr>
              <p:spPr>
                <a:xfrm>
                  <a:off x="6228184" y="1484784"/>
                  <a:ext cx="785856"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𝑖𝑗</m:t>
                            </m:r>
                          </m:sub>
                        </m:sSub>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5F501924-AA27-8722-72AC-0F608C4D4472}"/>
                    </a:ext>
                  </a:extLst>
                </p:cNvPr>
                <p:cNvSpPr txBox="1">
                  <a:spLocks noRot="1" noChangeAspect="1" noMove="1" noResize="1" noEditPoints="1" noAdjustHandles="1" noChangeArrowheads="1" noChangeShapeType="1" noTextEdit="1"/>
                </p:cNvSpPr>
                <p:nvPr/>
              </p:nvSpPr>
              <p:spPr>
                <a:xfrm>
                  <a:off x="6228184" y="1484784"/>
                  <a:ext cx="785856" cy="624338"/>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4E9EC751-D3BD-1B91-E15E-15BACF2B1620}"/>
                </a:ext>
              </a:extLst>
            </p:cNvPr>
            <p:cNvCxnSpPr>
              <a:cxnSpLocks/>
            </p:cNvCxnSpPr>
            <p:nvPr/>
          </p:nvCxnSpPr>
          <p:spPr>
            <a:xfrm flipV="1">
              <a:off x="5652120" y="3063631"/>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1A0928B-0E0A-53C4-AA9D-968FF9DA285D}"/>
                    </a:ext>
                  </a:extLst>
                </p:cNvPr>
                <p:cNvSpPr txBox="1"/>
                <p:nvPr/>
              </p:nvSpPr>
              <p:spPr>
                <a:xfrm>
                  <a:off x="6516216" y="2996952"/>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4" name="テキスト ボックス 13">
                  <a:extLst>
                    <a:ext uri="{FF2B5EF4-FFF2-40B4-BE49-F238E27FC236}">
                      <a16:creationId xmlns:a16="http://schemas.microsoft.com/office/drawing/2014/main" id="{71A0928B-0E0A-53C4-AA9D-968FF9DA285D}"/>
                    </a:ext>
                  </a:extLst>
                </p:cNvPr>
                <p:cNvSpPr txBox="1">
                  <a:spLocks noRot="1" noChangeAspect="1" noMove="1" noResize="1" noEditPoints="1" noAdjustHandles="1" noChangeArrowheads="1" noChangeShapeType="1" noTextEdit="1"/>
                </p:cNvSpPr>
                <p:nvPr/>
              </p:nvSpPr>
              <p:spPr>
                <a:xfrm>
                  <a:off x="6516216" y="2996952"/>
                  <a:ext cx="774186" cy="58477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8997186-8001-15F5-FDC8-7623F6BC893A}"/>
                  </a:ext>
                </a:extLst>
              </p:cNvPr>
              <p:cNvSpPr txBox="1"/>
              <p:nvPr/>
            </p:nvSpPr>
            <p:spPr>
              <a:xfrm>
                <a:off x="1835696" y="2204864"/>
                <a:ext cx="6137065" cy="7180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e>
                          </m:d>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𝑦</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𝑦</m:t>
                                  </m:r>
                                </m:sup>
                              </m:sSubSup>
                            </m:e>
                          </m:d>
                        </m:e>
                        <m:sup>
                          <m:r>
                            <a:rPr lang="en-US" altLang="ja-JP" sz="2400" i="1">
                              <a:latin typeface="Cambria Math" panose="02040503050406030204" pitchFamily="18" charset="0"/>
                            </a:rPr>
                            <m:t>2</m:t>
                          </m:r>
                        </m:sup>
                      </m:sSup>
                      <m:r>
                        <a:rPr lang="en-US" altLang="ja-JP" sz="2400" b="0" i="0"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𝑧</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𝑧</m:t>
                                  </m:r>
                                </m:sup>
                              </m:sSubSup>
                            </m:e>
                          </m:d>
                        </m:e>
                        <m:sup>
                          <m:r>
                            <a:rPr lang="en-US" altLang="ja-JP" sz="2400" i="1">
                              <a:latin typeface="Cambria Math" panose="02040503050406030204" pitchFamily="18" charset="0"/>
                            </a:rPr>
                            <m:t>2</m:t>
                          </m:r>
                        </m:sup>
                      </m:sSup>
                    </m:oMath>
                  </m:oMathPara>
                </a14:m>
                <a:endParaRPr kumimoji="1" lang="ja-JP" altLang="en-US" sz="2400" dirty="0"/>
              </a:p>
            </p:txBody>
          </p:sp>
        </mc:Choice>
        <mc:Fallback xmlns="">
          <p:sp>
            <p:nvSpPr>
              <p:cNvPr id="15" name="テキスト ボックス 14">
                <a:extLst>
                  <a:ext uri="{FF2B5EF4-FFF2-40B4-BE49-F238E27FC236}">
                    <a16:creationId xmlns:a16="http://schemas.microsoft.com/office/drawing/2014/main" id="{68997186-8001-15F5-FDC8-7623F6BC893A}"/>
                  </a:ext>
                </a:extLst>
              </p:cNvPr>
              <p:cNvSpPr txBox="1">
                <a:spLocks noRot="1" noChangeAspect="1" noMove="1" noResize="1" noEditPoints="1" noAdjustHandles="1" noChangeArrowheads="1" noChangeShapeType="1" noTextEdit="1"/>
              </p:cNvSpPr>
              <p:nvPr/>
            </p:nvSpPr>
            <p:spPr>
              <a:xfrm>
                <a:off x="1835696" y="2204864"/>
                <a:ext cx="6137065" cy="71801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11692-F697-D7FA-116C-551CA66368B6}"/>
                  </a:ext>
                </a:extLst>
              </p:cNvPr>
              <p:cNvSpPr txBox="1"/>
              <p:nvPr/>
            </p:nvSpPr>
            <p:spPr>
              <a:xfrm>
                <a:off x="755576" y="3789040"/>
                <a:ext cx="3257302" cy="891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𝑖𝑗</m:t>
                          </m:r>
                        </m:sub>
                      </m:sSub>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Sub>
                        </m:num>
                        <m:den>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den>
                      </m:f>
                      <m:r>
                        <a:rPr kumimoji="1" lang="en-US" altLang="ja-JP" sz="2400" b="0" i="1" smtClean="0">
                          <a:latin typeface="Cambria Math" panose="02040503050406030204" pitchFamily="18" charset="0"/>
                        </a:rPr>
                        <m:t>=2(</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AB211692-F697-D7FA-116C-551CA66368B6}"/>
                  </a:ext>
                </a:extLst>
              </p:cNvPr>
              <p:cNvSpPr txBox="1">
                <a:spLocks noRot="1" noChangeAspect="1" noMove="1" noResize="1" noEditPoints="1" noAdjustHandles="1" noChangeArrowheads="1" noChangeShapeType="1" noTextEdit="1"/>
              </p:cNvSpPr>
              <p:nvPr/>
            </p:nvSpPr>
            <p:spPr>
              <a:xfrm>
                <a:off x="755576" y="3789040"/>
                <a:ext cx="3257302" cy="891141"/>
              </a:xfrm>
              <a:prstGeom prst="rect">
                <a:avLst/>
              </a:prstGeom>
              <a:blipFill>
                <a:blip r:embed="rId6"/>
                <a:stretch>
                  <a:fillRect/>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FB80498A-F399-3467-115B-9B9AFA9882F4}"/>
              </a:ext>
            </a:extLst>
          </p:cNvPr>
          <p:cNvSpPr txBox="1"/>
          <p:nvPr/>
        </p:nvSpPr>
        <p:spPr>
          <a:xfrm>
            <a:off x="251520" y="1412776"/>
            <a:ext cx="2993127" cy="400110"/>
          </a:xfrm>
          <a:prstGeom prst="rect">
            <a:avLst/>
          </a:prstGeom>
          <a:noFill/>
        </p:spPr>
        <p:txBody>
          <a:bodyPr wrap="none" rtlCol="0">
            <a:spAutoFit/>
          </a:bodyPr>
          <a:lstStyle/>
          <a:p>
            <a:r>
              <a:rPr kumimoji="1" lang="en-US" altLang="ja-JP" sz="2000" dirty="0" err="1"/>
              <a:t>ij</a:t>
            </a:r>
            <a:r>
              <a:rPr kumimoji="1" lang="ja-JP" altLang="en-US" sz="2000" dirty="0"/>
              <a:t>原子間に働く力の</a:t>
            </a:r>
            <a:r>
              <a:rPr kumimoji="1" lang="en-US" altLang="ja-JP" sz="2000" dirty="0"/>
              <a:t>x</a:t>
            </a:r>
            <a:r>
              <a:rPr lang="ja-JP" altLang="en-US" sz="2000" dirty="0"/>
              <a:t>成分</a:t>
            </a:r>
            <a:endParaRPr kumimoji="1" lang="ja-JP" altLang="en-US" sz="2000" dirty="0"/>
          </a:p>
        </p:txBody>
      </p:sp>
      <p:sp>
        <p:nvSpPr>
          <p:cNvPr id="19" name="テキスト ボックス 18">
            <a:extLst>
              <a:ext uri="{FF2B5EF4-FFF2-40B4-BE49-F238E27FC236}">
                <a16:creationId xmlns:a16="http://schemas.microsoft.com/office/drawing/2014/main" id="{0F1A82F2-408F-8427-886F-C34D682422A5}"/>
              </a:ext>
            </a:extLst>
          </p:cNvPr>
          <p:cNvSpPr txBox="1"/>
          <p:nvPr/>
        </p:nvSpPr>
        <p:spPr>
          <a:xfrm>
            <a:off x="467544" y="2420888"/>
            <a:ext cx="1467068" cy="400110"/>
          </a:xfrm>
          <a:prstGeom prst="rect">
            <a:avLst/>
          </a:prstGeom>
          <a:noFill/>
        </p:spPr>
        <p:txBody>
          <a:bodyPr wrap="none" rtlCol="0">
            <a:spAutoFit/>
          </a:bodyPr>
          <a:lstStyle/>
          <a:p>
            <a:r>
              <a:rPr lang="ja-JP" altLang="en-US" sz="2000" dirty="0"/>
              <a:t>距離の定義</a:t>
            </a:r>
            <a:endParaRPr kumimoji="1" lang="ja-JP" altLang="en-US" sz="2000" dirty="0"/>
          </a:p>
        </p:txBody>
      </p:sp>
      <p:cxnSp>
        <p:nvCxnSpPr>
          <p:cNvPr id="21" name="直線矢印コネクタ 20">
            <a:extLst>
              <a:ext uri="{FF2B5EF4-FFF2-40B4-BE49-F238E27FC236}">
                <a16:creationId xmlns:a16="http://schemas.microsoft.com/office/drawing/2014/main" id="{8926ACF2-33DB-02F3-E288-DFB3EA798DDF}"/>
              </a:ext>
            </a:extLst>
          </p:cNvPr>
          <p:cNvCxnSpPr>
            <a:cxnSpLocks/>
          </p:cNvCxnSpPr>
          <p:nvPr/>
        </p:nvCxnSpPr>
        <p:spPr>
          <a:xfrm flipH="1">
            <a:off x="2267744" y="2924944"/>
            <a:ext cx="216024"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66E36A96-700C-EDE8-4339-AD7AB3AF6F0C}"/>
                  </a:ext>
                </a:extLst>
              </p:cNvPr>
              <p:cNvSpPr txBox="1"/>
              <p:nvPr/>
            </p:nvSpPr>
            <p:spPr>
              <a:xfrm>
                <a:off x="2555776" y="3140968"/>
                <a:ext cx="2257862" cy="405367"/>
              </a:xfrm>
              <a:prstGeom prst="rect">
                <a:avLst/>
              </a:prstGeom>
              <a:noFill/>
            </p:spPr>
            <p:txBody>
              <a:bodyPr wrap="none" rtlCol="0">
                <a:spAutoFit/>
              </a:bodyPr>
              <a:lstStyle/>
              <a:p>
                <a:r>
                  <a:rPr kumimoji="1" lang="ja-JP" altLang="en-US" sz="2000" b="0" dirty="0"/>
                  <a:t>両辺</a:t>
                </a:r>
                <a14:m>
                  <m:oMath xmlns:m="http://schemas.openxmlformats.org/officeDocument/2006/math">
                    <m:r>
                      <a:rPr lang="ja-JP" altLang="en-US" sz="2000" i="1">
                        <a:latin typeface="Cambria Math" panose="02040503050406030204" pitchFamily="18" charset="0"/>
                      </a:rPr>
                      <m:t>を</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up>
                        <m:r>
                          <a:rPr kumimoji="1" lang="en-US" altLang="ja-JP" sz="2000" b="0" i="1" smtClean="0">
                            <a:latin typeface="Cambria Math" panose="02040503050406030204" pitchFamily="18" charset="0"/>
                          </a:rPr>
                          <m:t>𝑥</m:t>
                        </m:r>
                      </m:sup>
                    </m:sSubSup>
                  </m:oMath>
                </a14:m>
                <a:r>
                  <a:rPr kumimoji="1" lang="ja-JP" altLang="en-US" sz="2000" dirty="0"/>
                  <a:t>で偏微分</a:t>
                </a:r>
              </a:p>
            </p:txBody>
          </p:sp>
        </mc:Choice>
        <mc:Fallback xmlns="">
          <p:sp>
            <p:nvSpPr>
              <p:cNvPr id="22" name="テキスト ボックス 21">
                <a:extLst>
                  <a:ext uri="{FF2B5EF4-FFF2-40B4-BE49-F238E27FC236}">
                    <a16:creationId xmlns:a16="http://schemas.microsoft.com/office/drawing/2014/main" id="{66E36A96-700C-EDE8-4339-AD7AB3AF6F0C}"/>
                  </a:ext>
                </a:extLst>
              </p:cNvPr>
              <p:cNvSpPr txBox="1">
                <a:spLocks noRot="1" noChangeAspect="1" noMove="1" noResize="1" noEditPoints="1" noAdjustHandles="1" noChangeArrowheads="1" noChangeShapeType="1" noTextEdit="1"/>
              </p:cNvSpPr>
              <p:nvPr/>
            </p:nvSpPr>
            <p:spPr>
              <a:xfrm>
                <a:off x="2555776" y="3140968"/>
                <a:ext cx="2257862" cy="405367"/>
              </a:xfrm>
              <a:prstGeom prst="rect">
                <a:avLst/>
              </a:prstGeom>
              <a:blipFill>
                <a:blip r:embed="rId7"/>
                <a:stretch>
                  <a:fillRect l="-2695" t="-10448" r="-1887" b="-20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246D71B-FAA1-B8AD-9523-B9B89903FF9E}"/>
                  </a:ext>
                </a:extLst>
              </p:cNvPr>
              <p:cNvSpPr txBox="1"/>
              <p:nvPr/>
            </p:nvSpPr>
            <p:spPr>
              <a:xfrm>
                <a:off x="899592" y="5157192"/>
                <a:ext cx="3587842" cy="1258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𝑓</m:t>
                          </m:r>
                        </m:e>
                        <m:sub>
                          <m:r>
                            <a:rPr kumimoji="1" lang="en-US" altLang="ja-JP" sz="3200" b="0" i="1" smtClean="0">
                              <a:latin typeface="Cambria Math" panose="02040503050406030204" pitchFamily="18" charset="0"/>
                            </a:rPr>
                            <m:t>𝑖𝑗</m:t>
                          </m:r>
                        </m:sub>
                        <m:sup>
                          <m:r>
                            <a:rPr kumimoji="1" lang="en-US" altLang="ja-JP" sz="3200" b="0" i="1" smtClean="0">
                              <a:latin typeface="Cambria Math" panose="02040503050406030204" pitchFamily="18" charset="0"/>
                            </a:rPr>
                            <m:t>𝑥</m:t>
                          </m:r>
                        </m:sup>
                      </m:sSubSup>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𝑑𝑉</m:t>
                          </m:r>
                          <m:d>
                            <m:dPr>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e>
                          </m:d>
                        </m:num>
                        <m:den>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f>
                        <m:fPr>
                          <m:ctrlPr>
                            <a:rPr kumimoji="1" lang="en-US" altLang="ja-JP" sz="3200" b="0" i="1" smtClean="0">
                              <a:latin typeface="Cambria Math" panose="02040503050406030204" pitchFamily="18" charset="0"/>
                            </a:rPr>
                          </m:ctrlPr>
                        </m:fPr>
                        <m:num>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oMath>
                  </m:oMathPara>
                </a14:m>
                <a:endParaRPr kumimoji="1" lang="en-US" altLang="ja-JP" sz="3200" b="0" dirty="0"/>
              </a:p>
            </p:txBody>
          </p:sp>
        </mc:Choice>
        <mc:Fallback xmlns="">
          <p:sp>
            <p:nvSpPr>
              <p:cNvPr id="23" name="テキスト ボックス 22">
                <a:extLst>
                  <a:ext uri="{FF2B5EF4-FFF2-40B4-BE49-F238E27FC236}">
                    <a16:creationId xmlns:a16="http://schemas.microsoft.com/office/drawing/2014/main" id="{6246D71B-FAA1-B8AD-9523-B9B89903FF9E}"/>
                  </a:ext>
                </a:extLst>
              </p:cNvPr>
              <p:cNvSpPr txBox="1">
                <a:spLocks noRot="1" noChangeAspect="1" noMove="1" noResize="1" noEditPoints="1" noAdjustHandles="1" noChangeArrowheads="1" noChangeShapeType="1" noTextEdit="1"/>
              </p:cNvSpPr>
              <p:nvPr/>
            </p:nvSpPr>
            <p:spPr>
              <a:xfrm>
                <a:off x="899592" y="5157192"/>
                <a:ext cx="3587842" cy="125887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496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B8F1F-CF2A-344C-F3AE-9558151440BA}"/>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4" name="図 3" descr="グラフ, 折れ線グラフ&#10;&#10;自動的に生成された説明">
            <a:extLst>
              <a:ext uri="{FF2B5EF4-FFF2-40B4-BE49-F238E27FC236}">
                <a16:creationId xmlns:a16="http://schemas.microsoft.com/office/drawing/2014/main" id="{93BA549C-BDC6-86E2-CC7F-5C8EFD67A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852936"/>
            <a:ext cx="4344483" cy="3258362"/>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D1D322-E81D-9A6D-B1FC-85E5F7127453}"/>
                  </a:ext>
                </a:extLst>
              </p:cNvPr>
              <p:cNvSpPr txBox="1"/>
              <p:nvPr/>
            </p:nvSpPr>
            <p:spPr>
              <a:xfrm>
                <a:off x="395536" y="1052736"/>
                <a:ext cx="4989507" cy="136518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𝑉</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𝑟</m:t>
                          </m:r>
                        </m:e>
                      </m:d>
                      <m:r>
                        <a:rPr kumimoji="1" lang="en-US" altLang="ja-JP" sz="3200" b="0" i="1" smtClean="0">
                          <a:latin typeface="Cambria Math" panose="02040503050406030204" pitchFamily="18" charset="0"/>
                        </a:rPr>
                        <m:t>=4</m:t>
                      </m:r>
                      <m:r>
                        <a:rPr kumimoji="1" lang="en-US" altLang="ja-JP" sz="3200" b="0" i="1" smtClean="0">
                          <a:latin typeface="Cambria Math" panose="02040503050406030204" pitchFamily="18" charset="0"/>
                        </a:rPr>
                        <m:t>𝜀</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d>
                                <m:dPr>
                                  <m:ctrlPr>
                                    <a:rPr kumimoji="1" lang="en-US" altLang="ja-JP" sz="3200" b="0" i="1" smtClean="0">
                                      <a:latin typeface="Cambria Math" panose="02040503050406030204" pitchFamily="18" charset="0"/>
                                    </a:rPr>
                                  </m:ctrlPr>
                                </m:d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𝜎</m:t>
                                      </m:r>
                                    </m:num>
                                    <m:den>
                                      <m:r>
                                        <a:rPr kumimoji="1" lang="en-US" altLang="ja-JP" sz="3200" b="0" i="1" smtClean="0">
                                          <a:latin typeface="Cambria Math" panose="02040503050406030204" pitchFamily="18" charset="0"/>
                                        </a:rPr>
                                        <m:t>𝑟</m:t>
                                      </m:r>
                                    </m:den>
                                  </m:f>
                                </m:e>
                              </m:d>
                            </m:e>
                            <m:sup>
                              <m:r>
                                <a:rPr kumimoji="1" lang="en-US" altLang="ja-JP" sz="3200" b="0" i="1" smtClean="0">
                                  <a:latin typeface="Cambria Math" panose="02040503050406030204" pitchFamily="18" charset="0"/>
                                </a:rPr>
                                <m:t>12</m:t>
                              </m:r>
                            </m:sup>
                          </m:sSup>
                          <m:r>
                            <a:rPr kumimoji="1" lang="en-US" altLang="ja-JP" sz="3200" b="0" i="1" smtClean="0">
                              <a:latin typeface="Cambria Math" panose="02040503050406030204" pitchFamily="18" charset="0"/>
                            </a:rPr>
                            <m:t>−</m:t>
                          </m:r>
                          <m:sSup>
                            <m:sSupPr>
                              <m:ctrlPr>
                                <a:rPr lang="en-US" altLang="ja-JP" sz="3200" i="1">
                                  <a:latin typeface="Cambria Math" panose="02040503050406030204" pitchFamily="18" charset="0"/>
                                </a:rPr>
                              </m:ctrlPr>
                            </m:sSupPr>
                            <m:e>
                              <m:d>
                                <m:dPr>
                                  <m:ctrlPr>
                                    <a:rPr lang="en-US" altLang="ja-JP" sz="3200" i="1">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𝜎</m:t>
                                      </m:r>
                                    </m:num>
                                    <m:den>
                                      <m:r>
                                        <a:rPr lang="en-US" altLang="ja-JP" sz="3200" i="1">
                                          <a:latin typeface="Cambria Math" panose="02040503050406030204" pitchFamily="18" charset="0"/>
                                        </a:rPr>
                                        <m:t>𝑟</m:t>
                                      </m:r>
                                    </m:den>
                                  </m:f>
                                </m:e>
                              </m:d>
                            </m:e>
                            <m:sup>
                              <m:r>
                                <a:rPr lang="en-US" altLang="ja-JP" sz="3200" b="0" i="1" smtClean="0">
                                  <a:latin typeface="Cambria Math" panose="02040503050406030204" pitchFamily="18" charset="0"/>
                                </a:rPr>
                                <m:t>6</m:t>
                              </m:r>
                            </m:sup>
                          </m:sSup>
                        </m:e>
                      </m:d>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B0D1D322-E81D-9A6D-B1FC-85E5F7127453}"/>
                  </a:ext>
                </a:extLst>
              </p:cNvPr>
              <p:cNvSpPr txBox="1">
                <a:spLocks noRot="1" noChangeAspect="1" noMove="1" noResize="1" noEditPoints="1" noAdjustHandles="1" noChangeArrowheads="1" noChangeShapeType="1" noTextEdit="1"/>
              </p:cNvSpPr>
              <p:nvPr/>
            </p:nvSpPr>
            <p:spPr>
              <a:xfrm>
                <a:off x="395536" y="1052736"/>
                <a:ext cx="4989507" cy="1365182"/>
              </a:xfrm>
              <a:prstGeom prst="rect">
                <a:avLst/>
              </a:prstGeom>
              <a:blipFill>
                <a:blip r:embed="rId3"/>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551BDB-B346-A09B-737E-D561E03CCB4F}"/>
                  </a:ext>
                </a:extLst>
              </p:cNvPr>
              <p:cNvSpPr txBox="1"/>
              <p:nvPr/>
            </p:nvSpPr>
            <p:spPr>
              <a:xfrm>
                <a:off x="5453374" y="1268760"/>
                <a:ext cx="3690626" cy="954107"/>
              </a:xfrm>
              <a:prstGeom prst="rect">
                <a:avLst/>
              </a:prstGeom>
              <a:noFill/>
            </p:spPr>
            <p:txBody>
              <a:bodyPr wrap="none" rtlCol="0">
                <a:spAutoFit/>
              </a:bodyPr>
              <a:lstStyle/>
              <a:p>
                <a14:m>
                  <m:oMath xmlns:m="http://schemas.openxmlformats.org/officeDocument/2006/math">
                    <m:r>
                      <a:rPr kumimoji="1" lang="en-US" altLang="ja-JP" sz="2800" b="0" i="1" smtClean="0">
                        <a:latin typeface="Cambria Math" panose="02040503050406030204" pitchFamily="18" charset="0"/>
                      </a:rPr>
                      <m:t>𝜀</m:t>
                    </m:r>
                  </m:oMath>
                </a14:m>
                <a:r>
                  <a:rPr kumimoji="1" lang="en-US" altLang="ja-JP" sz="2800"/>
                  <a:t>:</a:t>
                </a:r>
                <a:r>
                  <a:rPr kumimoji="1" lang="ja-JP" altLang="en-US" sz="2800"/>
                  <a:t>相互作用エネルギー</a:t>
                </a:r>
                <a:endParaRPr kumimoji="1" lang="en-US" altLang="ja-JP" sz="2800"/>
              </a:p>
              <a:p>
                <a14:m>
                  <m:oMath xmlns:m="http://schemas.openxmlformats.org/officeDocument/2006/math">
                    <m:r>
                      <a:rPr kumimoji="1" lang="en-US" altLang="ja-JP" sz="2800" b="0" i="1" smtClean="0">
                        <a:latin typeface="Cambria Math" panose="02040503050406030204" pitchFamily="18" charset="0"/>
                      </a:rPr>
                      <m:t>𝜎</m:t>
                    </m:r>
                  </m:oMath>
                </a14:m>
                <a:r>
                  <a:rPr kumimoji="1" lang="en-US" altLang="ja-JP" sz="2800"/>
                  <a:t>:</a:t>
                </a:r>
                <a:r>
                  <a:rPr kumimoji="1" lang="ja-JP" altLang="en-US" sz="2800"/>
                  <a:t>原子直径</a:t>
                </a:r>
              </a:p>
            </p:txBody>
          </p:sp>
        </mc:Choice>
        <mc:Fallback xmlns="">
          <p:sp>
            <p:nvSpPr>
              <p:cNvPr id="9" name="テキスト ボックス 8">
                <a:extLst>
                  <a:ext uri="{FF2B5EF4-FFF2-40B4-BE49-F238E27FC236}">
                    <a16:creationId xmlns:a16="http://schemas.microsoft.com/office/drawing/2014/main" id="{62551BDB-B346-A09B-737E-D561E03CCB4F}"/>
                  </a:ext>
                </a:extLst>
              </p:cNvPr>
              <p:cNvSpPr txBox="1">
                <a:spLocks noRot="1" noChangeAspect="1" noMove="1" noResize="1" noEditPoints="1" noAdjustHandles="1" noChangeArrowheads="1" noChangeShapeType="1" noTextEdit="1"/>
              </p:cNvSpPr>
              <p:nvPr/>
            </p:nvSpPr>
            <p:spPr>
              <a:xfrm>
                <a:off x="5453374" y="1268760"/>
                <a:ext cx="3690626" cy="954107"/>
              </a:xfrm>
              <a:prstGeom prst="rect">
                <a:avLst/>
              </a:prstGeom>
              <a:blipFill>
                <a:blip r:embed="rId4"/>
                <a:stretch>
                  <a:fillRect t="-8280" r="-1818" b="-16561"/>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BC4F9C9-C655-08A5-FC5E-E0404E1731FF}"/>
              </a:ext>
            </a:extLst>
          </p:cNvPr>
          <p:cNvSpPr txBox="1"/>
          <p:nvPr/>
        </p:nvSpPr>
        <p:spPr>
          <a:xfrm>
            <a:off x="4716016" y="3717032"/>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t>遠距離で相互作用無し</a:t>
            </a:r>
            <a:endParaRPr kumimoji="1" lang="ja-JP" altLang="en-US" sz="2400"/>
          </a:p>
        </p:txBody>
      </p:sp>
    </p:spTree>
    <p:extLst>
      <p:ext uri="{BB962C8B-B14F-4D97-AF65-F5344CB8AC3E}">
        <p14:creationId xmlns:p14="http://schemas.microsoft.com/office/powerpoint/2010/main" val="4089399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楕円 24">
            <a:extLst>
              <a:ext uri="{FF2B5EF4-FFF2-40B4-BE49-F238E27FC236}">
                <a16:creationId xmlns:a16="http://schemas.microsoft.com/office/drawing/2014/main" id="{A0B5BA13-C7E8-D594-4493-41D9E5EC531C}"/>
              </a:ext>
            </a:extLst>
          </p:cNvPr>
          <p:cNvSpPr/>
          <p:nvPr/>
        </p:nvSpPr>
        <p:spPr>
          <a:xfrm>
            <a:off x="8748464" y="256490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64086D8-1B83-5293-8A8B-2F9BEF8DFB9A}"/>
              </a:ext>
            </a:extLst>
          </p:cNvPr>
          <p:cNvSpPr>
            <a:spLocks noGrp="1"/>
          </p:cNvSpPr>
          <p:nvPr>
            <p:ph type="body" sz="quarter" idx="10"/>
          </p:nvPr>
        </p:nvSpPr>
        <p:spPr/>
        <p:txBody>
          <a:bodyPr/>
          <a:lstStyle/>
          <a:p>
            <a:r>
              <a:rPr kumimoji="1" lang="en-US" altLang="ja-JP" sz="4000"/>
              <a:t>Lennard-Jones</a:t>
            </a:r>
            <a:r>
              <a:rPr kumimoji="1" lang="ja-JP" altLang="en-US" sz="4000"/>
              <a:t>ポテンシャル</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9B49AF0-AC07-E86F-B8A1-3D97C732C00D}"/>
                  </a:ext>
                </a:extLst>
              </p:cNvPr>
              <p:cNvSpPr txBox="1"/>
              <p:nvPr/>
            </p:nvSpPr>
            <p:spPr>
              <a:xfrm>
                <a:off x="2468708" y="1916832"/>
                <a:ext cx="461786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𝑉</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=4</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−12</m:t>
                              </m:r>
                            </m:sup>
                          </m:sSup>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−6</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F9B49AF0-AC07-E86F-B8A1-3D97C732C00D}"/>
                  </a:ext>
                </a:extLst>
              </p:cNvPr>
              <p:cNvSpPr txBox="1">
                <a:spLocks noRot="1" noChangeAspect="1" noMove="1" noResize="1" noEditPoints="1" noAdjustHandles="1" noChangeArrowheads="1" noChangeShapeType="1" noTextEdit="1"/>
              </p:cNvSpPr>
              <p:nvPr/>
            </p:nvSpPr>
            <p:spPr>
              <a:xfrm>
                <a:off x="2468708" y="1916832"/>
                <a:ext cx="4617867" cy="6463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1414C24-642D-E56F-2189-C70714CE7B94}"/>
                  </a:ext>
                </a:extLst>
              </p:cNvPr>
              <p:cNvSpPr txBox="1"/>
              <p:nvPr/>
            </p:nvSpPr>
            <p:spPr>
              <a:xfrm>
                <a:off x="3116780" y="1196752"/>
                <a:ext cx="343055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𝑟</m:t>
                          </m:r>
                        </m:e>
                      </m:acc>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𝑑𝑥</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𝑑𝑦</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𝑑𝑧</m:t>
                      </m:r>
                      <m:r>
                        <a:rPr kumimoji="1" lang="en-US" altLang="ja-JP" sz="3600" b="0" i="1" dirty="0" smtClean="0">
                          <a:latin typeface="Cambria Math" panose="02040503050406030204" pitchFamily="18" charset="0"/>
                        </a:rPr>
                        <m:t>)</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1414C24-642D-E56F-2189-C70714CE7B94}"/>
                  </a:ext>
                </a:extLst>
              </p:cNvPr>
              <p:cNvSpPr txBox="1">
                <a:spLocks noRot="1" noChangeAspect="1" noMove="1" noResize="1" noEditPoints="1" noAdjustHandles="1" noChangeArrowheads="1" noChangeShapeType="1" noTextEdit="1"/>
              </p:cNvSpPr>
              <p:nvPr/>
            </p:nvSpPr>
            <p:spPr>
              <a:xfrm>
                <a:off x="3116780" y="1196752"/>
                <a:ext cx="3430555" cy="646331"/>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15268BF-EBC7-B42D-2E77-0239687D9EFB}"/>
              </a:ext>
            </a:extLst>
          </p:cNvPr>
          <p:cNvSpPr txBox="1"/>
          <p:nvPr/>
        </p:nvSpPr>
        <p:spPr>
          <a:xfrm>
            <a:off x="740516" y="1268760"/>
            <a:ext cx="1620957" cy="523220"/>
          </a:xfrm>
          <a:prstGeom prst="rect">
            <a:avLst/>
          </a:prstGeom>
          <a:noFill/>
        </p:spPr>
        <p:txBody>
          <a:bodyPr wrap="none" rtlCol="0">
            <a:spAutoFit/>
          </a:bodyPr>
          <a:lstStyle/>
          <a:p>
            <a:r>
              <a:rPr lang="ja-JP" altLang="en-US" sz="2800" dirty="0"/>
              <a:t>相対座標</a:t>
            </a:r>
            <a:endParaRPr kumimoji="1" lang="ja-JP" altLang="en-US" sz="2800" dirty="0"/>
          </a:p>
        </p:txBody>
      </p:sp>
      <p:sp>
        <p:nvSpPr>
          <p:cNvPr id="8" name="テキスト ボックス 7">
            <a:extLst>
              <a:ext uri="{FF2B5EF4-FFF2-40B4-BE49-F238E27FC236}">
                <a16:creationId xmlns:a16="http://schemas.microsoft.com/office/drawing/2014/main" id="{C72B5D5F-730C-9D2B-4F49-EE42159ABCE4}"/>
              </a:ext>
            </a:extLst>
          </p:cNvPr>
          <p:cNvSpPr txBox="1"/>
          <p:nvPr/>
        </p:nvSpPr>
        <p:spPr>
          <a:xfrm>
            <a:off x="236460" y="1988840"/>
            <a:ext cx="2339102" cy="523220"/>
          </a:xfrm>
          <a:prstGeom prst="rect">
            <a:avLst/>
          </a:prstGeom>
          <a:noFill/>
        </p:spPr>
        <p:txBody>
          <a:bodyPr wrap="none" rtlCol="0">
            <a:spAutoFit/>
          </a:bodyPr>
          <a:lstStyle/>
          <a:p>
            <a:r>
              <a:rPr kumimoji="1" lang="ja-JP" altLang="en-US" sz="2800" dirty="0"/>
              <a:t>ポテンシャル</a:t>
            </a:r>
          </a:p>
        </p:txBody>
      </p:sp>
      <p:sp>
        <p:nvSpPr>
          <p:cNvPr id="9" name="テキスト ボックス 8">
            <a:extLst>
              <a:ext uri="{FF2B5EF4-FFF2-40B4-BE49-F238E27FC236}">
                <a16:creationId xmlns:a16="http://schemas.microsoft.com/office/drawing/2014/main" id="{1F1DB083-D9F4-4E81-30A2-E4225C32900C}"/>
              </a:ext>
            </a:extLst>
          </p:cNvPr>
          <p:cNvSpPr txBox="1"/>
          <p:nvPr/>
        </p:nvSpPr>
        <p:spPr>
          <a:xfrm>
            <a:off x="1331640" y="3068960"/>
            <a:ext cx="543739" cy="523220"/>
          </a:xfrm>
          <a:prstGeom prst="rect">
            <a:avLst/>
          </a:prstGeom>
          <a:noFill/>
        </p:spPr>
        <p:txBody>
          <a:bodyPr wrap="none" rtlCol="0">
            <a:spAutoFit/>
          </a:bodyPr>
          <a:lstStyle/>
          <a:p>
            <a:r>
              <a:rPr kumimoji="1" lang="ja-JP" altLang="en-US" sz="2800" dirty="0"/>
              <a:t>力</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EF4B331-D557-389E-5E6A-0820A2119CA6}"/>
                  </a:ext>
                </a:extLst>
              </p:cNvPr>
              <p:cNvSpPr txBox="1"/>
              <p:nvPr/>
            </p:nvSpPr>
            <p:spPr>
              <a:xfrm>
                <a:off x="1907704" y="2708920"/>
                <a:ext cx="3495893"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13</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7</m:t>
                              </m:r>
                            </m:sup>
                          </m:sSup>
                        </m:den>
                      </m:f>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AEF4B331-D557-389E-5E6A-0820A2119CA6}"/>
                  </a:ext>
                </a:extLst>
              </p:cNvPr>
              <p:cNvSpPr txBox="1">
                <a:spLocks noRot="1" noChangeAspect="1" noMove="1" noResize="1" noEditPoints="1" noAdjustHandles="1" noChangeArrowheads="1" noChangeShapeType="1" noTextEdit="1"/>
              </p:cNvSpPr>
              <p:nvPr/>
            </p:nvSpPr>
            <p:spPr>
              <a:xfrm>
                <a:off x="1907704" y="2708920"/>
                <a:ext cx="3495893" cy="11294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77CC8E8-1946-1103-A045-F63B3A06159E}"/>
                  </a:ext>
                </a:extLst>
              </p:cNvPr>
              <p:cNvSpPr txBox="1"/>
              <p:nvPr/>
            </p:nvSpPr>
            <p:spPr>
              <a:xfrm>
                <a:off x="2411760" y="3933056"/>
                <a:ext cx="3723968"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𝐼</m:t>
                          </m:r>
                        </m:e>
                        <m:sub>
                          <m:r>
                            <a:rPr kumimoji="1" lang="en-US" altLang="ja-JP" sz="3600" b="0" i="1" smtClean="0">
                              <a:latin typeface="Cambria Math" panose="02040503050406030204" pitchFamily="18" charset="0"/>
                            </a:rPr>
                            <m:t>𝑥</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m:t>
                          </m:r>
                        </m:num>
                        <m:den>
                          <m:r>
                            <a:rPr kumimoji="1" lang="en-US" altLang="ja-JP" sz="3600" b="0" i="1" smtClean="0">
                              <a:latin typeface="Cambria Math" panose="02040503050406030204" pitchFamily="18" charset="0"/>
                            </a:rPr>
                            <m:t>𝑟</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F77CC8E8-1946-1103-A045-F63B3A06159E}"/>
                  </a:ext>
                </a:extLst>
              </p:cNvPr>
              <p:cNvSpPr txBox="1">
                <a:spLocks noRot="1" noChangeAspect="1" noMove="1" noResize="1" noEditPoints="1" noAdjustHandles="1" noChangeArrowheads="1" noChangeShapeType="1" noTextEdit="1"/>
              </p:cNvSpPr>
              <p:nvPr/>
            </p:nvSpPr>
            <p:spPr>
              <a:xfrm>
                <a:off x="2411760" y="3933056"/>
                <a:ext cx="3723968" cy="1129476"/>
              </a:xfrm>
              <a:prstGeom prst="rect">
                <a:avLst/>
              </a:prstGeom>
              <a:blipFill>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3C3C2FE3-0B46-E385-E560-6B229A4419BA}"/>
              </a:ext>
            </a:extLst>
          </p:cNvPr>
          <p:cNvSpPr txBox="1"/>
          <p:nvPr/>
        </p:nvSpPr>
        <p:spPr>
          <a:xfrm>
            <a:off x="107504" y="4293096"/>
            <a:ext cx="2159566" cy="523220"/>
          </a:xfrm>
          <a:prstGeom prst="rect">
            <a:avLst/>
          </a:prstGeom>
          <a:noFill/>
        </p:spPr>
        <p:txBody>
          <a:bodyPr wrap="none" rtlCol="0">
            <a:spAutoFit/>
          </a:bodyPr>
          <a:lstStyle/>
          <a:p>
            <a:r>
              <a:rPr kumimoji="1" lang="en-US" altLang="ja-JP" sz="2800" dirty="0"/>
              <a:t>x</a:t>
            </a:r>
            <a:r>
              <a:rPr kumimoji="1" lang="ja-JP" altLang="en-US" sz="2800" dirty="0"/>
              <a:t>方向の力</a:t>
            </a:r>
            <a:r>
              <a:rPr lang="ja-JP" altLang="en-US" sz="2800" dirty="0"/>
              <a:t>積</a:t>
            </a:r>
            <a:endParaRPr kumimoji="1" lang="ja-JP" altLang="en-US" sz="28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632C6A-2C63-7281-A165-A230D0590D7D}"/>
                  </a:ext>
                </a:extLst>
              </p:cNvPr>
              <p:cNvSpPr txBox="1"/>
              <p:nvPr/>
            </p:nvSpPr>
            <p:spPr>
              <a:xfrm>
                <a:off x="2987824" y="4941168"/>
                <a:ext cx="4178323" cy="1337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14</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8</m:t>
                                  </m:r>
                                </m:sup>
                              </m:sSup>
                            </m:den>
                          </m:f>
                        </m:e>
                      </m:d>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F1632C6A-2C63-7281-A165-A230D0590D7D}"/>
                  </a:ext>
                </a:extLst>
              </p:cNvPr>
              <p:cNvSpPr txBox="1">
                <a:spLocks noRot="1" noChangeAspect="1" noMove="1" noResize="1" noEditPoints="1" noAdjustHandles="1" noChangeArrowheads="1" noChangeShapeType="1" noTextEdit="1"/>
              </p:cNvSpPr>
              <p:nvPr/>
            </p:nvSpPr>
            <p:spPr>
              <a:xfrm>
                <a:off x="2987824" y="4941168"/>
                <a:ext cx="4178323" cy="1337161"/>
              </a:xfrm>
              <a:prstGeom prst="rect">
                <a:avLst/>
              </a:prstGeom>
              <a:blipFill>
                <a:blip r:embed="rId6"/>
                <a:stretch>
                  <a:fillRect/>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004273A6-4F90-68EC-AAAC-286D62B2DCCF}"/>
              </a:ext>
            </a:extLst>
          </p:cNvPr>
          <p:cNvSpPr/>
          <p:nvPr/>
        </p:nvSpPr>
        <p:spPr>
          <a:xfrm>
            <a:off x="6588225" y="400506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2697557-6B71-D135-D765-01E5449EAAC6}"/>
              </a:ext>
            </a:extLst>
          </p:cNvPr>
          <p:cNvCxnSpPr>
            <a:cxnSpLocks/>
          </p:cNvCxnSpPr>
          <p:nvPr/>
        </p:nvCxnSpPr>
        <p:spPr>
          <a:xfrm flipV="1">
            <a:off x="6732240" y="270892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D869C39-A604-CBA0-3477-A9C305ED99C8}"/>
                  </a:ext>
                </a:extLst>
              </p:cNvPr>
              <p:cNvSpPr txBox="1"/>
              <p:nvPr/>
            </p:nvSpPr>
            <p:spPr>
              <a:xfrm>
                <a:off x="7668344" y="2780928"/>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id="{FD869C39-A604-CBA0-3477-A9C305ED99C8}"/>
                  </a:ext>
                </a:extLst>
              </p:cNvPr>
              <p:cNvSpPr txBox="1">
                <a:spLocks noRot="1" noChangeAspect="1" noMove="1" noResize="1" noEditPoints="1" noAdjustHandles="1" noChangeArrowheads="1" noChangeShapeType="1" noTextEdit="1"/>
              </p:cNvSpPr>
              <p:nvPr/>
            </p:nvSpPr>
            <p:spPr>
              <a:xfrm>
                <a:off x="7668344" y="2780928"/>
                <a:ext cx="503086" cy="584775"/>
              </a:xfrm>
              <a:prstGeom prst="rect">
                <a:avLst/>
              </a:prstGeom>
              <a:blipFill>
                <a:blip r:embed="rId7"/>
                <a:stretch>
                  <a:fillRect/>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B130114-B4C8-B707-97C9-886D27700B4F}"/>
              </a:ext>
            </a:extLst>
          </p:cNvPr>
          <p:cNvCxnSpPr>
            <a:cxnSpLocks/>
          </p:cNvCxnSpPr>
          <p:nvPr/>
        </p:nvCxnSpPr>
        <p:spPr>
          <a:xfrm flipV="1">
            <a:off x="6732240" y="4149080"/>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A0A59B3-080F-2679-67C6-D45EBF981E8F}"/>
                  </a:ext>
                </a:extLst>
              </p:cNvPr>
              <p:cNvSpPr txBox="1"/>
              <p:nvPr/>
            </p:nvSpPr>
            <p:spPr>
              <a:xfrm>
                <a:off x="7452320" y="4221088"/>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20" name="テキスト ボックス 19">
                <a:extLst>
                  <a:ext uri="{FF2B5EF4-FFF2-40B4-BE49-F238E27FC236}">
                    <a16:creationId xmlns:a16="http://schemas.microsoft.com/office/drawing/2014/main" id="{6A0A59B3-080F-2679-67C6-D45EBF981E8F}"/>
                  </a:ext>
                </a:extLst>
              </p:cNvPr>
              <p:cNvSpPr txBox="1">
                <a:spLocks noRot="1" noChangeAspect="1" noMove="1" noResize="1" noEditPoints="1" noAdjustHandles="1" noChangeArrowheads="1" noChangeShapeType="1" noTextEdit="1"/>
              </p:cNvSpPr>
              <p:nvPr/>
            </p:nvSpPr>
            <p:spPr>
              <a:xfrm>
                <a:off x="7452320" y="4221088"/>
                <a:ext cx="774186" cy="584775"/>
              </a:xfrm>
              <a:prstGeom prst="rect">
                <a:avLst/>
              </a:prstGeom>
              <a:blipFill>
                <a:blip r:embed="rId8"/>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A41D6754-F979-1C0F-28C9-27267DC21718}"/>
              </a:ext>
            </a:extLst>
          </p:cNvPr>
          <p:cNvCxnSpPr>
            <a:cxnSpLocks/>
          </p:cNvCxnSpPr>
          <p:nvPr/>
        </p:nvCxnSpPr>
        <p:spPr>
          <a:xfrm flipV="1">
            <a:off x="6732240" y="2708920"/>
            <a:ext cx="0" cy="144016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D7FEDE-CAD7-CC9E-96EA-E94CBE8C067B}"/>
                  </a:ext>
                </a:extLst>
              </p:cNvPr>
              <p:cNvSpPr txBox="1"/>
              <p:nvPr/>
            </p:nvSpPr>
            <p:spPr>
              <a:xfrm>
                <a:off x="6084168" y="3140968"/>
                <a:ext cx="7505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m:rPr>
                          <m:sty m:val="p"/>
                        </m:rPr>
                        <a:rPr lang="en-US" altLang="ja-JP" sz="3200" b="0" i="0" smtClean="0">
                          <a:latin typeface="Cambria Math" panose="02040503050406030204" pitchFamily="18" charset="0"/>
                        </a:rPr>
                        <m:t>y</m:t>
                      </m:r>
                    </m:oMath>
                  </m:oMathPara>
                </a14:m>
                <a:endParaRPr kumimoji="1" lang="ja-JP" altLang="en-US" sz="3200" dirty="0"/>
              </a:p>
            </p:txBody>
          </p:sp>
        </mc:Choice>
        <mc:Fallback xmlns="">
          <p:sp>
            <p:nvSpPr>
              <p:cNvPr id="24" name="テキスト ボックス 23">
                <a:extLst>
                  <a:ext uri="{FF2B5EF4-FFF2-40B4-BE49-F238E27FC236}">
                    <a16:creationId xmlns:a16="http://schemas.microsoft.com/office/drawing/2014/main" id="{EED7FEDE-CAD7-CC9E-96EA-E94CBE8C067B}"/>
                  </a:ext>
                </a:extLst>
              </p:cNvPr>
              <p:cNvSpPr txBox="1">
                <a:spLocks noRot="1" noChangeAspect="1" noMove="1" noResize="1" noEditPoints="1" noAdjustHandles="1" noChangeArrowheads="1" noChangeShapeType="1" noTextEdit="1"/>
              </p:cNvSpPr>
              <p:nvPr/>
            </p:nvSpPr>
            <p:spPr>
              <a:xfrm>
                <a:off x="6084168" y="3140968"/>
                <a:ext cx="750526" cy="584775"/>
              </a:xfrm>
              <a:prstGeom prst="rect">
                <a:avLst/>
              </a:prstGeom>
              <a:blipFill>
                <a:blip r:embed="rId9"/>
                <a:stretch>
                  <a:fillRect/>
                </a:stretch>
              </a:blipFill>
            </p:spPr>
            <p:txBody>
              <a:bodyPr/>
              <a:lstStyle/>
              <a:p>
                <a:r>
                  <a:rPr lang="ja-JP" altLang="en-US">
                    <a:noFill/>
                  </a:rPr>
                  <a:t> </a:t>
                </a:r>
              </a:p>
            </p:txBody>
          </p:sp>
        </mc:Fallback>
      </mc:AlternateContent>
      <p:sp>
        <p:nvSpPr>
          <p:cNvPr id="26" name="四角形: 角を丸くする 25">
            <a:extLst>
              <a:ext uri="{FF2B5EF4-FFF2-40B4-BE49-F238E27FC236}">
                <a16:creationId xmlns:a16="http://schemas.microsoft.com/office/drawing/2014/main" id="{9FA35848-0DBB-3F10-104F-51C2CBD3467B}"/>
              </a:ext>
            </a:extLst>
          </p:cNvPr>
          <p:cNvSpPr/>
          <p:nvPr/>
        </p:nvSpPr>
        <p:spPr>
          <a:xfrm>
            <a:off x="385192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E4DEED8D-8EA0-6285-30B5-20D656717037}"/>
              </a:ext>
            </a:extLst>
          </p:cNvPr>
          <p:cNvSpPr/>
          <p:nvPr/>
        </p:nvSpPr>
        <p:spPr>
          <a:xfrm>
            <a:off x="493204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4D00814-E903-EDD0-6073-AE30D46BC189}"/>
              </a:ext>
            </a:extLst>
          </p:cNvPr>
          <p:cNvSpPr txBox="1"/>
          <p:nvPr/>
        </p:nvSpPr>
        <p:spPr>
          <a:xfrm>
            <a:off x="1331640" y="6383009"/>
            <a:ext cx="5416868" cy="461665"/>
          </a:xfrm>
          <a:prstGeom prst="rect">
            <a:avLst/>
          </a:prstGeom>
          <a:noFill/>
        </p:spPr>
        <p:txBody>
          <a:bodyPr wrap="none" rtlCol="0">
            <a:spAutoFit/>
          </a:bodyPr>
          <a:lstStyle/>
          <a:p>
            <a:r>
              <a:rPr lang="ja-JP" altLang="en-US" sz="2400"/>
              <a:t>力積が距離の偶数次のみで記述できる</a:t>
            </a:r>
            <a:endParaRPr kumimoji="1" lang="ja-JP" altLang="en-US" sz="2400"/>
          </a:p>
        </p:txBody>
      </p:sp>
    </p:spTree>
    <p:extLst>
      <p:ext uri="{BB962C8B-B14F-4D97-AF65-F5344CB8AC3E}">
        <p14:creationId xmlns:p14="http://schemas.microsoft.com/office/powerpoint/2010/main" val="64197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13BEA2B-AB28-8E47-AD07-429713BC64AB}"/>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3" name="図 2" descr="グラフ, 折れ線グラフ&#10;&#10;自動的に生成された説明">
            <a:extLst>
              <a:ext uri="{FF2B5EF4-FFF2-40B4-BE49-F238E27FC236}">
                <a16:creationId xmlns:a16="http://schemas.microsoft.com/office/drawing/2014/main" id="{A32C0A54-7E09-24F8-FD66-208AAB661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39" y="1268760"/>
            <a:ext cx="4344483" cy="3258362"/>
          </a:xfrm>
          <a:prstGeom prst="rect">
            <a:avLst/>
          </a:prstGeom>
        </p:spPr>
      </p:pic>
      <p:sp>
        <p:nvSpPr>
          <p:cNvPr id="4" name="テキスト ボックス 3">
            <a:extLst>
              <a:ext uri="{FF2B5EF4-FFF2-40B4-BE49-F238E27FC236}">
                <a16:creationId xmlns:a16="http://schemas.microsoft.com/office/drawing/2014/main" id="{2003D398-6BED-58B9-80EE-E203701F8E02}"/>
              </a:ext>
            </a:extLst>
          </p:cNvPr>
          <p:cNvSpPr txBox="1"/>
          <p:nvPr/>
        </p:nvSpPr>
        <p:spPr>
          <a:xfrm>
            <a:off x="4966127" y="2132856"/>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solidFill>
                  <a:srgbClr val="FF0000"/>
                </a:solidFill>
              </a:rPr>
              <a:t>遠距離で相互作用無し</a:t>
            </a:r>
            <a:endParaRPr kumimoji="1" lang="ja-JP" altLang="en-US" sz="2400">
              <a:solidFill>
                <a:srgbClr val="FF0000"/>
              </a:solidFill>
            </a:endParaRPr>
          </a:p>
        </p:txBody>
      </p:sp>
      <p:sp>
        <p:nvSpPr>
          <p:cNvPr id="5" name="テキスト ボックス 4">
            <a:extLst>
              <a:ext uri="{FF2B5EF4-FFF2-40B4-BE49-F238E27FC236}">
                <a16:creationId xmlns:a16="http://schemas.microsoft.com/office/drawing/2014/main" id="{2672965F-7240-C3DC-BF98-6EFD630A3FD4}"/>
              </a:ext>
            </a:extLst>
          </p:cNvPr>
          <p:cNvSpPr txBox="1"/>
          <p:nvPr/>
        </p:nvSpPr>
        <p:spPr>
          <a:xfrm>
            <a:off x="611560" y="4797152"/>
            <a:ext cx="7725192" cy="1384995"/>
          </a:xfrm>
          <a:prstGeom prst="rect">
            <a:avLst/>
          </a:prstGeom>
          <a:noFill/>
        </p:spPr>
        <p:txBody>
          <a:bodyPr wrap="none" rtlCol="0">
            <a:spAutoFit/>
          </a:bodyPr>
          <a:lstStyle/>
          <a:p>
            <a:r>
              <a:rPr lang="ja-JP" altLang="en-US" sz="2800"/>
              <a:t>原子は</a:t>
            </a:r>
            <a:r>
              <a:rPr kumimoji="1" lang="ja-JP" altLang="en-US" sz="2800"/>
              <a:t>遠距離で相互作用しない</a:t>
            </a:r>
            <a:endParaRPr kumimoji="1" lang="en-US" altLang="ja-JP" sz="2800"/>
          </a:p>
          <a:p>
            <a:r>
              <a:rPr kumimoji="1" lang="ja-JP" altLang="en-US" sz="2800"/>
              <a:t>カットオフ距離を設定し、それ以遠は無視</a:t>
            </a:r>
            <a:endParaRPr kumimoji="1" lang="en-US" altLang="ja-JP" sz="2800"/>
          </a:p>
          <a:p>
            <a:r>
              <a:rPr kumimoji="1" lang="ja-JP" altLang="en-US" sz="2800"/>
              <a:t>カットオフ距離内の原子ペアのみ力を計算する</a:t>
            </a:r>
          </a:p>
        </p:txBody>
      </p:sp>
    </p:spTree>
    <p:extLst>
      <p:ext uri="{BB962C8B-B14F-4D97-AF65-F5344CB8AC3E}">
        <p14:creationId xmlns:p14="http://schemas.microsoft.com/office/powerpoint/2010/main" val="2870320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765B7AB-0872-06B5-29EA-9B7BD8375A14}"/>
              </a:ext>
            </a:extLst>
          </p:cNvPr>
          <p:cNvSpPr>
            <a:spLocks noGrp="1"/>
          </p:cNvSpPr>
          <p:nvPr>
            <p:ph type="body" sz="quarter" idx="10"/>
          </p:nvPr>
        </p:nvSpPr>
        <p:spPr/>
        <p:txBody>
          <a:bodyPr/>
          <a:lstStyle/>
          <a:p>
            <a:r>
              <a:rPr kumimoji="1" lang="ja-JP" altLang="en-US"/>
              <a:t>相互作用ペア探索</a:t>
            </a:r>
          </a:p>
        </p:txBody>
      </p:sp>
      <p:sp>
        <p:nvSpPr>
          <p:cNvPr id="3" name="楕円 2">
            <a:extLst>
              <a:ext uri="{FF2B5EF4-FFF2-40B4-BE49-F238E27FC236}">
                <a16:creationId xmlns:a16="http://schemas.microsoft.com/office/drawing/2014/main" id="{A0CDC3E2-4877-B1A7-EA29-B9C6EB62912E}"/>
              </a:ext>
            </a:extLst>
          </p:cNvPr>
          <p:cNvSpPr/>
          <p:nvPr/>
        </p:nvSpPr>
        <p:spPr>
          <a:xfrm>
            <a:off x="2555776" y="1772816"/>
            <a:ext cx="3600400" cy="3600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366AD61-41CF-AF4F-8A5D-1F473DD8B471}"/>
              </a:ext>
            </a:extLst>
          </p:cNvPr>
          <p:cNvSpPr/>
          <p:nvPr/>
        </p:nvSpPr>
        <p:spPr>
          <a:xfrm>
            <a:off x="3995936" y="321297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30FB6FF-7FC5-057B-8A06-A03246E31DFB}"/>
              </a:ext>
            </a:extLst>
          </p:cNvPr>
          <p:cNvSpPr/>
          <p:nvPr/>
        </p:nvSpPr>
        <p:spPr>
          <a:xfrm>
            <a:off x="4355976" y="21328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579B62E-80C6-691F-53EA-5F471B6F0017}"/>
              </a:ext>
            </a:extLst>
          </p:cNvPr>
          <p:cNvSpPr/>
          <p:nvPr/>
        </p:nvSpPr>
        <p:spPr>
          <a:xfrm>
            <a:off x="3203848" y="24208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811493C-BB80-81CC-B9FC-0216BD5326FC}"/>
              </a:ext>
            </a:extLst>
          </p:cNvPr>
          <p:cNvSpPr/>
          <p:nvPr/>
        </p:nvSpPr>
        <p:spPr>
          <a:xfrm>
            <a:off x="500404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67D3C62-E37F-F779-B674-9D35F054B82B}"/>
              </a:ext>
            </a:extLst>
          </p:cNvPr>
          <p:cNvSpPr/>
          <p:nvPr/>
        </p:nvSpPr>
        <p:spPr>
          <a:xfrm>
            <a:off x="3779912" y="429309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96398E1-DE9C-14E0-6BC9-5A6149660AAF}"/>
              </a:ext>
            </a:extLst>
          </p:cNvPr>
          <p:cNvSpPr/>
          <p:nvPr/>
        </p:nvSpPr>
        <p:spPr>
          <a:xfrm>
            <a:off x="2987824" y="364502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BEE561-4164-6A40-DE0D-9EF5240E80D3}"/>
              </a:ext>
            </a:extLst>
          </p:cNvPr>
          <p:cNvSpPr/>
          <p:nvPr/>
        </p:nvSpPr>
        <p:spPr>
          <a:xfrm>
            <a:off x="2339752" y="1556792"/>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CDBB347-9308-3A98-ADEE-095E0482CCC5}"/>
              </a:ext>
            </a:extLst>
          </p:cNvPr>
          <p:cNvSpPr/>
          <p:nvPr/>
        </p:nvSpPr>
        <p:spPr>
          <a:xfrm>
            <a:off x="4788024" y="1124744"/>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BF3F65E-47E6-2786-004A-6396B0195C91}"/>
              </a:ext>
            </a:extLst>
          </p:cNvPr>
          <p:cNvSpPr/>
          <p:nvPr/>
        </p:nvSpPr>
        <p:spPr>
          <a:xfrm>
            <a:off x="5940152" y="177281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98E26F2-7307-0053-CBB4-2CFEA33E4A20}"/>
              </a:ext>
            </a:extLst>
          </p:cNvPr>
          <p:cNvSpPr/>
          <p:nvPr/>
        </p:nvSpPr>
        <p:spPr>
          <a:xfrm>
            <a:off x="1691680" y="3068960"/>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86C32C8-7836-0A3B-6E69-51CC5049B8BA}"/>
              </a:ext>
            </a:extLst>
          </p:cNvPr>
          <p:cNvSpPr/>
          <p:nvPr/>
        </p:nvSpPr>
        <p:spPr>
          <a:xfrm>
            <a:off x="2051720"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7820DD7-6EBE-62E0-C924-6713A7953922}"/>
              </a:ext>
            </a:extLst>
          </p:cNvPr>
          <p:cNvSpPr/>
          <p:nvPr/>
        </p:nvSpPr>
        <p:spPr>
          <a:xfrm>
            <a:off x="6228184" y="3140968"/>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FA35070-EB58-C249-E195-67CF443425BE}"/>
              </a:ext>
            </a:extLst>
          </p:cNvPr>
          <p:cNvSpPr/>
          <p:nvPr/>
        </p:nvSpPr>
        <p:spPr>
          <a:xfrm>
            <a:off x="5796136"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E0385531-08D6-EBFC-E532-774E009B2B8E}"/>
              </a:ext>
            </a:extLst>
          </p:cNvPr>
          <p:cNvCxnSpPr>
            <a:endCxn id="3" idx="6"/>
          </p:cNvCxnSpPr>
          <p:nvPr/>
        </p:nvCxnSpPr>
        <p:spPr>
          <a:xfrm>
            <a:off x="4355976" y="3573016"/>
            <a:ext cx="1800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F38C656-897D-2ADE-B5C2-53D81EADF146}"/>
              </a:ext>
            </a:extLst>
          </p:cNvPr>
          <p:cNvSpPr txBox="1"/>
          <p:nvPr/>
        </p:nvSpPr>
        <p:spPr>
          <a:xfrm>
            <a:off x="4572000" y="3140968"/>
            <a:ext cx="1441420" cy="307777"/>
          </a:xfrm>
          <a:prstGeom prst="rect">
            <a:avLst/>
          </a:prstGeom>
          <a:noFill/>
        </p:spPr>
        <p:txBody>
          <a:bodyPr wrap="none" rtlCol="0">
            <a:spAutoFit/>
          </a:bodyPr>
          <a:lstStyle/>
          <a:p>
            <a:r>
              <a:rPr kumimoji="1" lang="ja-JP" altLang="en-US" sz="1400"/>
              <a:t>カットオフ距離</a:t>
            </a:r>
          </a:p>
        </p:txBody>
      </p:sp>
      <p:sp>
        <p:nvSpPr>
          <p:cNvPr id="21" name="テキスト ボックス 20">
            <a:extLst>
              <a:ext uri="{FF2B5EF4-FFF2-40B4-BE49-F238E27FC236}">
                <a16:creationId xmlns:a16="http://schemas.microsoft.com/office/drawing/2014/main" id="{6D1A01A9-A901-BFA2-8C9B-962D5D36AC69}"/>
              </a:ext>
            </a:extLst>
          </p:cNvPr>
          <p:cNvSpPr txBox="1"/>
          <p:nvPr/>
        </p:nvSpPr>
        <p:spPr>
          <a:xfrm>
            <a:off x="827584" y="5805264"/>
            <a:ext cx="7704856" cy="954107"/>
          </a:xfrm>
          <a:prstGeom prst="rect">
            <a:avLst/>
          </a:prstGeom>
          <a:noFill/>
        </p:spPr>
        <p:txBody>
          <a:bodyPr wrap="square" rtlCol="0">
            <a:spAutoFit/>
          </a:bodyPr>
          <a:lstStyle/>
          <a:p>
            <a:r>
              <a:rPr kumimoji="1" lang="ja-JP" altLang="en-US" sz="2800"/>
              <a:t>注目する原子から見て</a:t>
            </a:r>
            <a:r>
              <a:rPr lang="ja-JP" altLang="en-US" sz="2800"/>
              <a:t>カットオフ距離内にいる原子番号のリストを作りたい</a:t>
            </a:r>
            <a:endParaRPr lang="en-US" altLang="ja-JP" sz="2800"/>
          </a:p>
        </p:txBody>
      </p:sp>
    </p:spTree>
    <p:extLst>
      <p:ext uri="{BB962C8B-B14F-4D97-AF65-F5344CB8AC3E}">
        <p14:creationId xmlns:p14="http://schemas.microsoft.com/office/powerpoint/2010/main" val="100563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472924-5478-5E8E-1E8C-57B9F464A0FF}"/>
              </a:ext>
            </a:extLst>
          </p:cNvPr>
          <p:cNvSpPr>
            <a:spLocks noGrp="1"/>
          </p:cNvSpPr>
          <p:nvPr>
            <p:ph type="body" sz="quarter" idx="10"/>
          </p:nvPr>
        </p:nvSpPr>
        <p:spPr/>
        <p:txBody>
          <a:bodyPr/>
          <a:lstStyle/>
          <a:p>
            <a:r>
              <a:rPr kumimoji="1" lang="ja-JP" altLang="en-US"/>
              <a:t>相互作用ペア探索</a:t>
            </a:r>
          </a:p>
        </p:txBody>
      </p:sp>
      <p:sp>
        <p:nvSpPr>
          <p:cNvPr id="4" name="テキスト ボックス 3">
            <a:extLst>
              <a:ext uri="{FF2B5EF4-FFF2-40B4-BE49-F238E27FC236}">
                <a16:creationId xmlns:a16="http://schemas.microsoft.com/office/drawing/2014/main" id="{247456FA-E0C4-7F5F-D903-1C57B9C9DF79}"/>
              </a:ext>
            </a:extLst>
          </p:cNvPr>
          <p:cNvSpPr txBox="1"/>
          <p:nvPr/>
        </p:nvSpPr>
        <p:spPr>
          <a:xfrm>
            <a:off x="611560" y="2204864"/>
            <a:ext cx="5112568" cy="2554545"/>
          </a:xfrm>
          <a:prstGeom prst="rect">
            <a:avLst/>
          </a:prstGeom>
          <a:noFill/>
          <a:ln>
            <a:solidFill>
              <a:schemeClr val="tx1"/>
            </a:solidFill>
          </a:ln>
        </p:spPr>
        <p:txBody>
          <a:bodyPr wrap="square">
            <a:spAutoFit/>
          </a:bodyPr>
          <a:lstStyle/>
          <a:p>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i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(N</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1</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j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(i+1,N):</a:t>
            </a:r>
          </a:p>
          <a:p>
            <a:r>
              <a:rPr lang="en-US" altLang="ja-JP" sz="2000" b="0">
                <a:solidFill>
                  <a:srgbClr val="236EBF"/>
                </a:solidFill>
                <a:effectLst/>
                <a:latin typeface="Consolas" panose="020B0609020204030204" pitchFamily="49" charset="0"/>
              </a:rPr>
              <a:t>        dx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qx[j]</a:t>
            </a:r>
          </a:p>
          <a:p>
            <a:r>
              <a:rPr lang="en-US" altLang="ja-JP" sz="2000" b="0">
                <a:solidFill>
                  <a:srgbClr val="236EBF"/>
                </a:solidFill>
                <a:effectLst/>
                <a:latin typeface="Consolas" panose="020B0609020204030204" pitchFamily="49" charset="0"/>
              </a:rPr>
              <a:t>        dy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qy[j]</a:t>
            </a:r>
          </a:p>
          <a:p>
            <a:r>
              <a:rPr lang="en-US" altLang="ja-JP" sz="2000" b="0">
                <a:solidFill>
                  <a:srgbClr val="236EBF"/>
                </a:solidFill>
                <a:effectLst/>
                <a:latin typeface="Consolas" panose="020B0609020204030204" pitchFamily="49" charset="0"/>
              </a:rPr>
              <a:t>        dz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qz[j]</a:t>
            </a:r>
          </a:p>
          <a:p>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dx</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dy</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dz</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endParaRPr lang="en-US" altLang="ja-JP" sz="2000" b="0">
              <a:solidFill>
                <a:srgbClr val="236EBF"/>
              </a:solidFill>
              <a:effectLst/>
              <a:latin typeface="Consolas" panose="020B0609020204030204" pitchFamily="49" charset="0"/>
            </a:endParaRP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if</a:t>
            </a:r>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&lt;</a:t>
            </a:r>
            <a:r>
              <a:rPr lang="en-US" altLang="ja-JP" sz="2000" b="0">
                <a:solidFill>
                  <a:srgbClr val="236EBF"/>
                </a:solidFill>
                <a:effectLst/>
                <a:latin typeface="Consolas" panose="020B0609020204030204" pitchFamily="49" charset="0"/>
              </a:rPr>
              <a:t> cutoff</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add_pair(i, j)</a:t>
            </a:r>
          </a:p>
        </p:txBody>
      </p:sp>
      <p:sp>
        <p:nvSpPr>
          <p:cNvPr id="5" name="テキスト ボックス 4">
            <a:extLst>
              <a:ext uri="{FF2B5EF4-FFF2-40B4-BE49-F238E27FC236}">
                <a16:creationId xmlns:a16="http://schemas.microsoft.com/office/drawing/2014/main" id="{745B316C-2E02-D390-3754-B665B7BBE217}"/>
              </a:ext>
            </a:extLst>
          </p:cNvPr>
          <p:cNvSpPr txBox="1"/>
          <p:nvPr/>
        </p:nvSpPr>
        <p:spPr>
          <a:xfrm>
            <a:off x="251520" y="908720"/>
            <a:ext cx="1980029" cy="523220"/>
          </a:xfrm>
          <a:prstGeom prst="rect">
            <a:avLst/>
          </a:prstGeom>
          <a:noFill/>
        </p:spPr>
        <p:txBody>
          <a:bodyPr wrap="none" rtlCol="0">
            <a:spAutoFit/>
          </a:bodyPr>
          <a:lstStyle/>
          <a:p>
            <a:r>
              <a:rPr kumimoji="1" lang="ja-JP" altLang="en-US" sz="2800"/>
              <a:t>単純な実装</a:t>
            </a:r>
          </a:p>
        </p:txBody>
      </p:sp>
      <p:sp>
        <p:nvSpPr>
          <p:cNvPr id="6" name="テキスト ボックス 5">
            <a:extLst>
              <a:ext uri="{FF2B5EF4-FFF2-40B4-BE49-F238E27FC236}">
                <a16:creationId xmlns:a16="http://schemas.microsoft.com/office/drawing/2014/main" id="{1E3356DF-82DB-266E-E1C0-C80C9BAD7E9F}"/>
              </a:ext>
            </a:extLst>
          </p:cNvPr>
          <p:cNvSpPr txBox="1"/>
          <p:nvPr/>
        </p:nvSpPr>
        <p:spPr>
          <a:xfrm>
            <a:off x="323528" y="5229200"/>
            <a:ext cx="3570208" cy="461665"/>
          </a:xfrm>
          <a:prstGeom prst="rect">
            <a:avLst/>
          </a:prstGeom>
          <a:noFill/>
        </p:spPr>
        <p:txBody>
          <a:bodyPr wrap="none" rtlCol="0">
            <a:spAutoFit/>
          </a:bodyPr>
          <a:lstStyle/>
          <a:p>
            <a:r>
              <a:rPr kumimoji="1" lang="ja-JP" altLang="en-US" sz="2400"/>
              <a:t>計算量＝ループの回転数</a:t>
            </a:r>
          </a:p>
        </p:txBody>
      </p:sp>
      <p:sp>
        <p:nvSpPr>
          <p:cNvPr id="7" name="テキスト ボックス 6">
            <a:extLst>
              <a:ext uri="{FF2B5EF4-FFF2-40B4-BE49-F238E27FC236}">
                <a16:creationId xmlns:a16="http://schemas.microsoft.com/office/drawing/2014/main" id="{C2E940AF-9BA6-F02B-406D-9E5A041BB545}"/>
              </a:ext>
            </a:extLst>
          </p:cNvPr>
          <p:cNvSpPr txBox="1"/>
          <p:nvPr/>
        </p:nvSpPr>
        <p:spPr>
          <a:xfrm>
            <a:off x="539552" y="1556792"/>
            <a:ext cx="6647974" cy="523220"/>
          </a:xfrm>
          <a:prstGeom prst="rect">
            <a:avLst/>
          </a:prstGeom>
          <a:noFill/>
        </p:spPr>
        <p:txBody>
          <a:bodyPr wrap="none" rtlCol="0">
            <a:spAutoFit/>
          </a:bodyPr>
          <a:lstStyle/>
          <a:p>
            <a:r>
              <a:rPr lang="ja-JP" altLang="en-US" sz="2800"/>
              <a:t>全てのペアについて距離をチェックする</a:t>
            </a:r>
            <a:endParaRPr kumimoji="1" lang="ja-JP" altLang="en-US" sz="28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0FBDEC5-5892-9ED1-248F-F2FCC9DA6BD6}"/>
                  </a:ext>
                </a:extLst>
              </p:cNvPr>
              <p:cNvSpPr txBox="1"/>
              <p:nvPr/>
            </p:nvSpPr>
            <p:spPr>
              <a:xfrm>
                <a:off x="3563888" y="4869160"/>
                <a:ext cx="4572000" cy="1044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𝑁</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m:t>
                              </m:r>
                            </m:e>
                          </m:d>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𝑂</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𝑁</m:t>
                              </m:r>
                            </m:e>
                            <m:sup>
                              <m:r>
                                <a:rPr kumimoji="1" lang="en-US" altLang="ja-JP" sz="3200" b="0" i="1" smtClean="0">
                                  <a:latin typeface="Cambria Math" panose="02040503050406030204" pitchFamily="18" charset="0"/>
                                </a:rPr>
                                <m:t>2</m:t>
                              </m:r>
                            </m:sup>
                          </m:sSup>
                        </m:e>
                      </m:d>
                    </m:oMath>
                  </m:oMathPara>
                </a14:m>
                <a:endParaRPr lang="ja-JP" altLang="en-US" sz="3200"/>
              </a:p>
            </p:txBody>
          </p:sp>
        </mc:Choice>
        <mc:Fallback xmlns="">
          <p:sp>
            <p:nvSpPr>
              <p:cNvPr id="9" name="テキスト ボックス 8">
                <a:extLst>
                  <a:ext uri="{FF2B5EF4-FFF2-40B4-BE49-F238E27FC236}">
                    <a16:creationId xmlns:a16="http://schemas.microsoft.com/office/drawing/2014/main" id="{B0FBDEC5-5892-9ED1-248F-F2FCC9DA6BD6}"/>
                  </a:ext>
                </a:extLst>
              </p:cNvPr>
              <p:cNvSpPr txBox="1">
                <a:spLocks noRot="1" noChangeAspect="1" noMove="1" noResize="1" noEditPoints="1" noAdjustHandles="1" noChangeArrowheads="1" noChangeShapeType="1" noTextEdit="1"/>
              </p:cNvSpPr>
              <p:nvPr/>
            </p:nvSpPr>
            <p:spPr>
              <a:xfrm>
                <a:off x="3563888" y="4869160"/>
                <a:ext cx="4572000" cy="1044838"/>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26D2293-2C0B-0BD1-0D97-B654F12CD203}"/>
              </a:ext>
            </a:extLst>
          </p:cNvPr>
          <p:cNvSpPr txBox="1"/>
          <p:nvPr/>
        </p:nvSpPr>
        <p:spPr>
          <a:xfrm>
            <a:off x="323528" y="6093296"/>
            <a:ext cx="5724644" cy="461665"/>
          </a:xfrm>
          <a:prstGeom prst="rect">
            <a:avLst/>
          </a:prstGeom>
          <a:noFill/>
        </p:spPr>
        <p:txBody>
          <a:bodyPr wrap="none" rtlCol="0">
            <a:spAutoFit/>
          </a:bodyPr>
          <a:lstStyle/>
          <a:p>
            <a:r>
              <a:rPr lang="ja-JP" altLang="en-US" sz="2400"/>
              <a:t>原子数が大きい領域で使い物にならない</a:t>
            </a:r>
            <a:endParaRPr kumimoji="1" lang="ja-JP" altLang="en-US" sz="2400"/>
          </a:p>
        </p:txBody>
      </p:sp>
    </p:spTree>
    <p:extLst>
      <p:ext uri="{BB962C8B-B14F-4D97-AF65-F5344CB8AC3E}">
        <p14:creationId xmlns:p14="http://schemas.microsoft.com/office/powerpoint/2010/main" val="173853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B7782D0-CA79-4CA0-1C5D-E3E73EDBC973}"/>
              </a:ext>
            </a:extLst>
          </p:cNvPr>
          <p:cNvSpPr>
            <a:spLocks noGrp="1"/>
          </p:cNvSpPr>
          <p:nvPr>
            <p:ph type="body" sz="quarter" idx="10"/>
          </p:nvPr>
        </p:nvSpPr>
        <p:spPr/>
        <p:txBody>
          <a:bodyPr/>
          <a:lstStyle/>
          <a:p>
            <a:r>
              <a:rPr lang="ja-JP" altLang="en-US" dirty="0"/>
              <a:t>はじめに</a:t>
            </a:r>
            <a:endParaRPr kumimoji="1" lang="ja-JP" altLang="en-US" dirty="0"/>
          </a:p>
        </p:txBody>
      </p:sp>
      <p:sp>
        <p:nvSpPr>
          <p:cNvPr id="3" name="テキスト ボックス 2">
            <a:extLst>
              <a:ext uri="{FF2B5EF4-FFF2-40B4-BE49-F238E27FC236}">
                <a16:creationId xmlns:a16="http://schemas.microsoft.com/office/drawing/2014/main" id="{F430CAAB-52C2-B5C1-67AA-BD8E9079FB19}"/>
              </a:ext>
            </a:extLst>
          </p:cNvPr>
          <p:cNvSpPr txBox="1"/>
          <p:nvPr/>
        </p:nvSpPr>
        <p:spPr>
          <a:xfrm>
            <a:off x="179512" y="1052736"/>
            <a:ext cx="3416320" cy="523220"/>
          </a:xfrm>
          <a:prstGeom prst="rect">
            <a:avLst/>
          </a:prstGeom>
          <a:noFill/>
        </p:spPr>
        <p:txBody>
          <a:bodyPr wrap="none" rtlCol="0">
            <a:spAutoFit/>
          </a:bodyPr>
          <a:lstStyle/>
          <a:p>
            <a:r>
              <a:rPr lang="ja-JP" altLang="en-US" sz="2800" dirty="0">
                <a:solidFill>
                  <a:srgbClr val="011893"/>
                </a:solidFill>
              </a:rPr>
              <a:t>分子動力学法の実装</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18CAC2BD-2822-2511-21B0-F19FDFD43935}"/>
              </a:ext>
            </a:extLst>
          </p:cNvPr>
          <p:cNvSpPr txBox="1"/>
          <p:nvPr/>
        </p:nvSpPr>
        <p:spPr>
          <a:xfrm>
            <a:off x="683568" y="1700808"/>
            <a:ext cx="756084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分子動力学法には様々な種類がある</a:t>
            </a:r>
            <a:endParaRPr lang="en-US" altLang="ja-JP" sz="2800" dirty="0"/>
          </a:p>
          <a:p>
            <a:pPr marL="457200" indent="-457200">
              <a:buFont typeface="Arial" panose="020B0604020202020204" pitchFamily="34" charset="0"/>
              <a:buChar char="•"/>
            </a:pPr>
            <a:r>
              <a:rPr kumimoji="1" lang="ja-JP" altLang="en-US" sz="2800" dirty="0"/>
              <a:t>短距離古典分子動力学法のコードは比較的単純</a:t>
            </a:r>
            <a:endParaRPr kumimoji="1" lang="en-US" altLang="ja-JP" sz="2800" dirty="0"/>
          </a:p>
        </p:txBody>
      </p:sp>
      <p:sp>
        <p:nvSpPr>
          <p:cNvPr id="5" name="テキスト ボックス 4">
            <a:extLst>
              <a:ext uri="{FF2B5EF4-FFF2-40B4-BE49-F238E27FC236}">
                <a16:creationId xmlns:a16="http://schemas.microsoft.com/office/drawing/2014/main" id="{E28A454D-BAA7-9A28-1995-0083B775C6AA}"/>
              </a:ext>
            </a:extLst>
          </p:cNvPr>
          <p:cNvSpPr txBox="1"/>
          <p:nvPr/>
        </p:nvSpPr>
        <p:spPr>
          <a:xfrm>
            <a:off x="251520" y="3861048"/>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9145B582-358A-3024-49AA-5BD281927CF0}"/>
              </a:ext>
            </a:extLst>
          </p:cNvPr>
          <p:cNvSpPr txBox="1"/>
          <p:nvPr/>
        </p:nvSpPr>
        <p:spPr>
          <a:xfrm>
            <a:off x="683568" y="4509120"/>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効率の良いコードの実装には、ハードウェアの理解が必須であることを知る</a:t>
            </a:r>
            <a:endParaRPr kumimoji="1" lang="en-US" altLang="ja-JP" sz="2800" dirty="0"/>
          </a:p>
          <a:p>
            <a:pPr marL="457200" indent="-457200">
              <a:buFont typeface="Arial" panose="020B0604020202020204" pitchFamily="34" charset="0"/>
              <a:buChar char="•"/>
            </a:pPr>
            <a:r>
              <a:rPr lang="ja-JP" altLang="en-US" sz="2800" dirty="0">
                <a:solidFill>
                  <a:srgbClr val="FF0000"/>
                </a:solidFill>
              </a:rPr>
              <a:t>単純なコードであっても、計算機の性能を引き出すのは面倒であることを知る</a:t>
            </a:r>
            <a:endParaRPr kumimoji="1" lang="en-US" altLang="ja-JP" sz="2800" dirty="0">
              <a:solidFill>
                <a:srgbClr val="FF0000"/>
              </a:solidFill>
            </a:endParaRPr>
          </a:p>
        </p:txBody>
      </p:sp>
    </p:spTree>
    <p:extLst>
      <p:ext uri="{BB962C8B-B14F-4D97-AF65-F5344CB8AC3E}">
        <p14:creationId xmlns:p14="http://schemas.microsoft.com/office/powerpoint/2010/main" val="310211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E277E3B-2193-9680-751E-0764B1ED3E0D}"/>
              </a:ext>
            </a:extLst>
          </p:cNvPr>
          <p:cNvSpPr>
            <a:spLocks noGrp="1"/>
          </p:cNvSpPr>
          <p:nvPr>
            <p:ph type="body" sz="quarter" idx="10"/>
          </p:nvPr>
        </p:nvSpPr>
        <p:spPr/>
        <p:txBody>
          <a:bodyPr/>
          <a:lstStyle/>
          <a:p>
            <a:r>
              <a:rPr kumimoji="1" lang="ja-JP" altLang="en-US"/>
              <a:t>相互作用ペア探索</a:t>
            </a:r>
          </a:p>
        </p:txBody>
      </p:sp>
      <p:cxnSp>
        <p:nvCxnSpPr>
          <p:cNvPr id="8" name="直線コネクタ 7">
            <a:extLst>
              <a:ext uri="{FF2B5EF4-FFF2-40B4-BE49-F238E27FC236}">
                <a16:creationId xmlns:a16="http://schemas.microsoft.com/office/drawing/2014/main" id="{67018373-8C52-9E69-60EF-3347D22FADD2}"/>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B31A7DD-3A29-7936-EF37-BB31D761C79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C03A8C5-708B-AEC1-17FA-D5EDBEBD16BE}"/>
              </a:ext>
            </a:extLst>
          </p:cNvPr>
          <p:cNvCxnSpPr>
            <a:cxnSpLocks/>
          </p:cNvCxnSpPr>
          <p:nvPr/>
        </p:nvCxnSpPr>
        <p:spPr>
          <a:xfrm>
            <a:off x="16916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CE960F-A86C-6680-35DB-1A8399D680BF}"/>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AB7A34A-D89E-E1EF-F2E1-7E816F1334BB}"/>
              </a:ext>
            </a:extLst>
          </p:cNvPr>
          <p:cNvCxnSpPr>
            <a:cxnSpLocks/>
          </p:cNvCxnSpPr>
          <p:nvPr/>
        </p:nvCxnSpPr>
        <p:spPr>
          <a:xfrm>
            <a:off x="9716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814BD0-685D-A4B9-F42D-2A4B93592DE5}"/>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94EE959-5E9A-74DB-E8A1-3746C4FB4AB1}"/>
              </a:ext>
            </a:extLst>
          </p:cNvPr>
          <p:cNvCxnSpPr>
            <a:cxnSpLocks/>
          </p:cNvCxnSpPr>
          <p:nvPr/>
        </p:nvCxnSpPr>
        <p:spPr>
          <a:xfrm>
            <a:off x="97160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FC5A32E-C8B7-B0C6-4432-5E7D146C99AA}"/>
              </a:ext>
            </a:extLst>
          </p:cNvPr>
          <p:cNvCxnSpPr>
            <a:cxnSpLocks/>
          </p:cNvCxnSpPr>
          <p:nvPr/>
        </p:nvCxnSpPr>
        <p:spPr>
          <a:xfrm>
            <a:off x="97160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5C97778-5B51-F3FA-EFA7-E37E87E19B4A}"/>
              </a:ext>
            </a:extLst>
          </p:cNvPr>
          <p:cNvCxnSpPr>
            <a:cxnSpLocks/>
          </p:cNvCxnSpPr>
          <p:nvPr/>
        </p:nvCxnSpPr>
        <p:spPr>
          <a:xfrm>
            <a:off x="97160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B9CCA03-07BF-02DF-BE6E-AFB572F922BD}"/>
              </a:ext>
            </a:extLst>
          </p:cNvPr>
          <p:cNvCxnSpPr>
            <a:cxnSpLocks/>
          </p:cNvCxnSpPr>
          <p:nvPr/>
        </p:nvCxnSpPr>
        <p:spPr>
          <a:xfrm>
            <a:off x="97160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E0650B9-9671-A9BE-84C6-B602044490A5}"/>
              </a:ext>
            </a:extLst>
          </p:cNvPr>
          <p:cNvCxnSpPr>
            <a:cxnSpLocks/>
          </p:cNvCxnSpPr>
          <p:nvPr/>
        </p:nvCxnSpPr>
        <p:spPr>
          <a:xfrm>
            <a:off x="97160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EBB3D4D-363A-80B8-EDE6-7AABBB515325}"/>
              </a:ext>
            </a:extLst>
          </p:cNvPr>
          <p:cNvCxnSpPr>
            <a:cxnSpLocks/>
          </p:cNvCxnSpPr>
          <p:nvPr/>
        </p:nvCxnSpPr>
        <p:spPr>
          <a:xfrm>
            <a:off x="97160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F5E7EA25-6A55-DB88-7970-59EBF49673F9}"/>
              </a:ext>
            </a:extLst>
          </p:cNvPr>
          <p:cNvGrpSpPr/>
          <p:nvPr/>
        </p:nvGrpSpPr>
        <p:grpSpPr>
          <a:xfrm>
            <a:off x="2843808" y="1988840"/>
            <a:ext cx="936104" cy="936104"/>
            <a:chOff x="6012160" y="1988840"/>
            <a:chExt cx="2160240" cy="2160240"/>
          </a:xfrm>
        </p:grpSpPr>
        <p:sp>
          <p:nvSpPr>
            <p:cNvPr id="29" name="楕円 28">
              <a:extLst>
                <a:ext uri="{FF2B5EF4-FFF2-40B4-BE49-F238E27FC236}">
                  <a16:creationId xmlns:a16="http://schemas.microsoft.com/office/drawing/2014/main" id="{1945E0B2-CCF1-EC18-61AE-3906E2748C3E}"/>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703EBAF-1EA4-0699-D9DC-85823FC18423}"/>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1D95E92F-4B9A-A8E3-990E-A95F28558D94}"/>
              </a:ext>
            </a:extLst>
          </p:cNvPr>
          <p:cNvGrpSpPr/>
          <p:nvPr/>
        </p:nvGrpSpPr>
        <p:grpSpPr>
          <a:xfrm>
            <a:off x="2195736" y="1844824"/>
            <a:ext cx="936104" cy="936104"/>
            <a:chOff x="6012160" y="1988840"/>
            <a:chExt cx="2160240" cy="2160240"/>
          </a:xfrm>
        </p:grpSpPr>
        <p:sp>
          <p:nvSpPr>
            <p:cNvPr id="34" name="楕円 33">
              <a:extLst>
                <a:ext uri="{FF2B5EF4-FFF2-40B4-BE49-F238E27FC236}">
                  <a16:creationId xmlns:a16="http://schemas.microsoft.com/office/drawing/2014/main" id="{B6EC8009-B52F-AAC0-EE23-39258F4C13E8}"/>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21609891-0056-614F-3B27-37AE8052E741}"/>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E9E4AD71-1C12-5BF8-9C59-54470AF57CCE}"/>
              </a:ext>
            </a:extLst>
          </p:cNvPr>
          <p:cNvGrpSpPr/>
          <p:nvPr/>
        </p:nvGrpSpPr>
        <p:grpSpPr>
          <a:xfrm>
            <a:off x="2987824" y="3429000"/>
            <a:ext cx="936104" cy="936104"/>
            <a:chOff x="6012160" y="1988840"/>
            <a:chExt cx="2160240" cy="2160240"/>
          </a:xfrm>
        </p:grpSpPr>
        <p:sp>
          <p:nvSpPr>
            <p:cNvPr id="37" name="楕円 36">
              <a:extLst>
                <a:ext uri="{FF2B5EF4-FFF2-40B4-BE49-F238E27FC236}">
                  <a16:creationId xmlns:a16="http://schemas.microsoft.com/office/drawing/2014/main" id="{9C19F339-0860-7671-936E-30FE1FABD28C}"/>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E3AB64EA-7AD4-D7B9-3AE2-CA9BE2BFFFFE}"/>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9192FBC6-1AA6-CAAF-5F43-223F1BA6488E}"/>
              </a:ext>
            </a:extLst>
          </p:cNvPr>
          <p:cNvGrpSpPr/>
          <p:nvPr/>
        </p:nvGrpSpPr>
        <p:grpSpPr>
          <a:xfrm>
            <a:off x="1763688" y="3429000"/>
            <a:ext cx="936104" cy="936104"/>
            <a:chOff x="6012160" y="1988840"/>
            <a:chExt cx="2160240" cy="2160240"/>
          </a:xfrm>
        </p:grpSpPr>
        <p:sp>
          <p:nvSpPr>
            <p:cNvPr id="40" name="楕円 39">
              <a:extLst>
                <a:ext uri="{FF2B5EF4-FFF2-40B4-BE49-F238E27FC236}">
                  <a16:creationId xmlns:a16="http://schemas.microsoft.com/office/drawing/2014/main" id="{E7C57189-C452-EBC9-A839-87F6E87BCAA4}"/>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B54D8413-B88C-E2FE-1543-8BE14B307DBB}"/>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矢印コネクタ 42">
            <a:extLst>
              <a:ext uri="{FF2B5EF4-FFF2-40B4-BE49-F238E27FC236}">
                <a16:creationId xmlns:a16="http://schemas.microsoft.com/office/drawing/2014/main" id="{E15D47F2-9359-8174-815B-D0C6C17717D4}"/>
              </a:ext>
            </a:extLst>
          </p:cNvPr>
          <p:cNvCxnSpPr>
            <a:cxnSpLocks/>
          </p:cNvCxnSpPr>
          <p:nvPr/>
        </p:nvCxnSpPr>
        <p:spPr>
          <a:xfrm>
            <a:off x="4788024" y="1268760"/>
            <a:ext cx="0" cy="7200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0F6A6E3-0585-E167-F6E2-05F33D60D166}"/>
              </a:ext>
            </a:extLst>
          </p:cNvPr>
          <p:cNvSpPr txBox="1"/>
          <p:nvPr/>
        </p:nvSpPr>
        <p:spPr>
          <a:xfrm>
            <a:off x="4860032" y="1412776"/>
            <a:ext cx="2339102" cy="461665"/>
          </a:xfrm>
          <a:prstGeom prst="rect">
            <a:avLst/>
          </a:prstGeom>
          <a:noFill/>
        </p:spPr>
        <p:txBody>
          <a:bodyPr wrap="none" rtlCol="0">
            <a:spAutoFit/>
          </a:bodyPr>
          <a:lstStyle/>
          <a:p>
            <a:r>
              <a:rPr lang="ja-JP" altLang="en-US" sz="2400"/>
              <a:t>カットオフ距離</a:t>
            </a:r>
            <a:endParaRPr kumimoji="1" lang="ja-JP" altLang="en-US" sz="2400"/>
          </a:p>
        </p:txBody>
      </p:sp>
      <p:sp>
        <p:nvSpPr>
          <p:cNvPr id="46" name="テキスト ボックス 45">
            <a:extLst>
              <a:ext uri="{FF2B5EF4-FFF2-40B4-BE49-F238E27FC236}">
                <a16:creationId xmlns:a16="http://schemas.microsoft.com/office/drawing/2014/main" id="{05029EC3-1876-667F-9DC6-663597F868ED}"/>
              </a:ext>
            </a:extLst>
          </p:cNvPr>
          <p:cNvSpPr txBox="1"/>
          <p:nvPr/>
        </p:nvSpPr>
        <p:spPr>
          <a:xfrm>
            <a:off x="179512" y="5085184"/>
            <a:ext cx="7622600" cy="1015663"/>
          </a:xfrm>
          <a:prstGeom prst="rect">
            <a:avLst/>
          </a:prstGeom>
          <a:noFill/>
        </p:spPr>
        <p:txBody>
          <a:bodyPr wrap="none" rtlCol="0">
            <a:spAutoFit/>
          </a:bodyPr>
          <a:lstStyle/>
          <a:p>
            <a:r>
              <a:rPr kumimoji="1" lang="ja-JP" altLang="en-US" sz="2000"/>
              <a:t>系をカットオフ距離のセルに分割する</a:t>
            </a:r>
            <a:endParaRPr kumimoji="1" lang="en-US" altLang="ja-JP" sz="2000"/>
          </a:p>
          <a:p>
            <a:r>
              <a:rPr lang="ja-JP" altLang="en-US" sz="2000"/>
              <a:t>同じグリッドか隣接するセルの原子は相互作用する可能性がある</a:t>
            </a:r>
            <a:endParaRPr lang="en-US" altLang="ja-JP" sz="2000"/>
          </a:p>
          <a:p>
            <a:r>
              <a:rPr kumimoji="1" lang="ja-JP" altLang="en-US" sz="2000"/>
              <a:t>隣接しないセルに所属する原子は相互作用することはない</a:t>
            </a:r>
          </a:p>
        </p:txBody>
      </p:sp>
    </p:spTree>
    <p:extLst>
      <p:ext uri="{BB962C8B-B14F-4D97-AF65-F5344CB8AC3E}">
        <p14:creationId xmlns:p14="http://schemas.microsoft.com/office/powerpoint/2010/main" val="3923419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1401D2-916E-D858-914A-207E9350EFE3}"/>
              </a:ext>
            </a:extLst>
          </p:cNvPr>
          <p:cNvSpPr>
            <a:spLocks noGrp="1"/>
          </p:cNvSpPr>
          <p:nvPr>
            <p:ph type="body" sz="quarter" idx="10"/>
          </p:nvPr>
        </p:nvSpPr>
        <p:spPr/>
        <p:txBody>
          <a:bodyPr/>
          <a:lstStyle/>
          <a:p>
            <a:r>
              <a:rPr kumimoji="1" lang="ja-JP" altLang="en-US"/>
              <a:t>相互作用ペア探索</a:t>
            </a:r>
          </a:p>
        </p:txBody>
      </p:sp>
      <p:cxnSp>
        <p:nvCxnSpPr>
          <p:cNvPr id="3" name="直線コネクタ 2">
            <a:extLst>
              <a:ext uri="{FF2B5EF4-FFF2-40B4-BE49-F238E27FC236}">
                <a16:creationId xmlns:a16="http://schemas.microsoft.com/office/drawing/2014/main" id="{40BCFE22-CF5F-88CA-AF6C-A7851512B44F}"/>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F3E5F595-6656-E0A1-5CF9-A92FBE767A47}"/>
              </a:ext>
            </a:extLst>
          </p:cNvPr>
          <p:cNvCxnSpPr>
            <a:cxnSpLocks/>
          </p:cNvCxnSpPr>
          <p:nvPr/>
        </p:nvCxnSpPr>
        <p:spPr>
          <a:xfrm>
            <a:off x="52920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32A9145-625E-FCC0-93C6-5390FB1D4475}"/>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08BD092-DE65-F052-70AF-009B0CEC2A5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B84491-569E-3342-C39F-2DF6256BD066}"/>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1C79C-2444-E6A7-A8BB-F853FD0C5462}"/>
              </a:ext>
            </a:extLst>
          </p:cNvPr>
          <p:cNvCxnSpPr>
            <a:cxnSpLocks/>
          </p:cNvCxnSpPr>
          <p:nvPr/>
        </p:nvCxnSpPr>
        <p:spPr>
          <a:xfrm>
            <a:off x="60121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7057FB9-0C38-F12B-380A-4843B00B9991}"/>
              </a:ext>
            </a:extLst>
          </p:cNvPr>
          <p:cNvCxnSpPr>
            <a:cxnSpLocks/>
          </p:cNvCxnSpPr>
          <p:nvPr/>
        </p:nvCxnSpPr>
        <p:spPr>
          <a:xfrm>
            <a:off x="241176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D49AA4A-B5F9-E995-085D-1F1EE929DF92}"/>
              </a:ext>
            </a:extLst>
          </p:cNvPr>
          <p:cNvCxnSpPr>
            <a:cxnSpLocks/>
          </p:cNvCxnSpPr>
          <p:nvPr/>
        </p:nvCxnSpPr>
        <p:spPr>
          <a:xfrm>
            <a:off x="241176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89AADAB-6194-98B5-B1C3-A220EC330F7F}"/>
              </a:ext>
            </a:extLst>
          </p:cNvPr>
          <p:cNvCxnSpPr>
            <a:cxnSpLocks/>
          </p:cNvCxnSpPr>
          <p:nvPr/>
        </p:nvCxnSpPr>
        <p:spPr>
          <a:xfrm>
            <a:off x="241176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573807C-2F62-3C9B-F8F6-D32FA98E42E2}"/>
              </a:ext>
            </a:extLst>
          </p:cNvPr>
          <p:cNvCxnSpPr>
            <a:cxnSpLocks/>
          </p:cNvCxnSpPr>
          <p:nvPr/>
        </p:nvCxnSpPr>
        <p:spPr>
          <a:xfrm>
            <a:off x="241176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25D539E-B88D-CB98-5747-D7F72E71F62E}"/>
              </a:ext>
            </a:extLst>
          </p:cNvPr>
          <p:cNvCxnSpPr>
            <a:cxnSpLocks/>
          </p:cNvCxnSpPr>
          <p:nvPr/>
        </p:nvCxnSpPr>
        <p:spPr>
          <a:xfrm>
            <a:off x="241176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77F2B98-2FC8-99C7-23D9-A00749E7D93F}"/>
              </a:ext>
            </a:extLst>
          </p:cNvPr>
          <p:cNvCxnSpPr>
            <a:cxnSpLocks/>
          </p:cNvCxnSpPr>
          <p:nvPr/>
        </p:nvCxnSpPr>
        <p:spPr>
          <a:xfrm>
            <a:off x="241176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5DBC158F-4B33-269F-C2F5-196767A22E9C}"/>
              </a:ext>
            </a:extLst>
          </p:cNvPr>
          <p:cNvSpPr/>
          <p:nvPr/>
        </p:nvSpPr>
        <p:spPr>
          <a:xfrm>
            <a:off x="4067944"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1F6572A-A6A7-31B1-FE57-18C281EC7D13}"/>
              </a:ext>
            </a:extLst>
          </p:cNvPr>
          <p:cNvSpPr/>
          <p:nvPr/>
        </p:nvSpPr>
        <p:spPr>
          <a:xfrm>
            <a:off x="4788024"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FB7783D-89CA-722C-1C40-5C6EC2A6DCAD}"/>
              </a:ext>
            </a:extLst>
          </p:cNvPr>
          <p:cNvSpPr/>
          <p:nvPr/>
        </p:nvSpPr>
        <p:spPr>
          <a:xfrm>
            <a:off x="5436096"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618E155-FB33-C64B-FEB2-F451B3510652}"/>
              </a:ext>
            </a:extLst>
          </p:cNvPr>
          <p:cNvSpPr/>
          <p:nvPr/>
        </p:nvSpPr>
        <p:spPr>
          <a:xfrm>
            <a:off x="4139952"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1AFA4E-EF4B-60B1-0DCE-B22CFF67C245}"/>
              </a:ext>
            </a:extLst>
          </p:cNvPr>
          <p:cNvSpPr/>
          <p:nvPr/>
        </p:nvSpPr>
        <p:spPr>
          <a:xfrm>
            <a:off x="3419872"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5E7C477-0BFE-4A14-62C9-1FB2C96AB881}"/>
              </a:ext>
            </a:extLst>
          </p:cNvPr>
          <p:cNvSpPr/>
          <p:nvPr/>
        </p:nvSpPr>
        <p:spPr>
          <a:xfrm>
            <a:off x="3203848"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9B29444-6A0F-5C16-ED6C-4294D7D8645A}"/>
              </a:ext>
            </a:extLst>
          </p:cNvPr>
          <p:cNvSpPr/>
          <p:nvPr/>
        </p:nvSpPr>
        <p:spPr>
          <a:xfrm>
            <a:off x="4644008"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E1B3D63-9B63-1829-2052-AE611B498185}"/>
              </a:ext>
            </a:extLst>
          </p:cNvPr>
          <p:cNvSpPr/>
          <p:nvPr/>
        </p:nvSpPr>
        <p:spPr>
          <a:xfrm>
            <a:off x="5364088"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5B1ECC0-4D02-2E37-1FA0-B6FF61ADD798}"/>
              </a:ext>
            </a:extLst>
          </p:cNvPr>
          <p:cNvSpPr/>
          <p:nvPr/>
        </p:nvSpPr>
        <p:spPr>
          <a:xfrm>
            <a:off x="3347864"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41E933-BB05-027B-4064-39E7569B4723}"/>
              </a:ext>
            </a:extLst>
          </p:cNvPr>
          <p:cNvSpPr/>
          <p:nvPr/>
        </p:nvSpPr>
        <p:spPr>
          <a:xfrm>
            <a:off x="2627784"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A8E1D364-D58F-BE68-0B29-629C056010AD}"/>
              </a:ext>
            </a:extLst>
          </p:cNvPr>
          <p:cNvSpPr/>
          <p:nvPr/>
        </p:nvSpPr>
        <p:spPr>
          <a:xfrm>
            <a:off x="2555776"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DD140BB-99AA-1B3F-6ED6-25CC4AF42436}"/>
              </a:ext>
            </a:extLst>
          </p:cNvPr>
          <p:cNvSpPr/>
          <p:nvPr/>
        </p:nvSpPr>
        <p:spPr>
          <a:xfrm>
            <a:off x="3131840"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6C408FF-CCB0-9CD9-F170-FD62871FF576}"/>
              </a:ext>
            </a:extLst>
          </p:cNvPr>
          <p:cNvSpPr txBox="1"/>
          <p:nvPr/>
        </p:nvSpPr>
        <p:spPr>
          <a:xfrm>
            <a:off x="467544" y="5013176"/>
            <a:ext cx="7435049" cy="830997"/>
          </a:xfrm>
          <a:prstGeom prst="rect">
            <a:avLst/>
          </a:prstGeom>
          <a:noFill/>
        </p:spPr>
        <p:txBody>
          <a:bodyPr wrap="none" rtlCol="0">
            <a:spAutoFit/>
          </a:bodyPr>
          <a:lstStyle/>
          <a:p>
            <a:r>
              <a:rPr kumimoji="1" lang="ja-JP" altLang="en-US" sz="2400"/>
              <a:t>各原子が所属するセル番号の「住所録」を作る</a:t>
            </a:r>
            <a:endParaRPr kumimoji="1" lang="en-US" altLang="ja-JP" sz="2400"/>
          </a:p>
          <a:p>
            <a:r>
              <a:rPr kumimoji="1" lang="ja-JP" altLang="en-US" sz="2400"/>
              <a:t>ある粒子について、隣接する</a:t>
            </a:r>
            <a:r>
              <a:rPr kumimoji="1" lang="en-US" altLang="ja-JP" sz="2400"/>
              <a:t>9</a:t>
            </a:r>
            <a:r>
              <a:rPr kumimoji="1" lang="ja-JP" altLang="en-US" sz="2400"/>
              <a:t>つのセルのみ探索する</a:t>
            </a: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8C8026D-54C2-E45B-FAFE-7EFF241D737F}"/>
                  </a:ext>
                </a:extLst>
              </p:cNvPr>
              <p:cNvSpPr txBox="1"/>
              <p:nvPr/>
            </p:nvSpPr>
            <p:spPr>
              <a:xfrm>
                <a:off x="539552" y="6021288"/>
                <a:ext cx="7278724" cy="584775"/>
              </a:xfrm>
              <a:prstGeom prst="rect">
                <a:avLst/>
              </a:prstGeom>
              <a:noFill/>
            </p:spPr>
            <p:txBody>
              <a:bodyPr wrap="none" rtlCol="0">
                <a:spAutoFit/>
              </a:bodyPr>
              <a:lstStyle/>
              <a:p>
                <a:r>
                  <a:rPr kumimoji="1" lang="ja-JP" altLang="en-US" sz="3200"/>
                  <a:t>住所録作成、セルの探索どちらも</a:t>
                </a:r>
                <a14:m>
                  <m:oMath xmlns:m="http://schemas.openxmlformats.org/officeDocument/2006/math">
                    <m:r>
                      <a:rPr kumimoji="1" lang="en-US" altLang="ja-JP" sz="3200" b="0" i="1" smtClean="0">
                        <a:latin typeface="Cambria Math" panose="02040503050406030204" pitchFamily="18" charset="0"/>
                      </a:rPr>
                      <m:t>𝑂</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m:t>
                    </m:r>
                  </m:oMath>
                </a14:m>
                <a:endParaRPr kumimoji="1" lang="ja-JP" altLang="en-US" sz="3200"/>
              </a:p>
            </p:txBody>
          </p:sp>
        </mc:Choice>
        <mc:Fallback xmlns="">
          <p:sp>
            <p:nvSpPr>
              <p:cNvPr id="41" name="テキスト ボックス 40">
                <a:extLst>
                  <a:ext uri="{FF2B5EF4-FFF2-40B4-BE49-F238E27FC236}">
                    <a16:creationId xmlns:a16="http://schemas.microsoft.com/office/drawing/2014/main" id="{58C8026D-54C2-E45B-FAFE-7EFF241D737F}"/>
                  </a:ext>
                </a:extLst>
              </p:cNvPr>
              <p:cNvSpPr txBox="1">
                <a:spLocks noRot="1" noChangeAspect="1" noMove="1" noResize="1" noEditPoints="1" noAdjustHandles="1" noChangeArrowheads="1" noChangeShapeType="1" noTextEdit="1"/>
              </p:cNvSpPr>
              <p:nvPr/>
            </p:nvSpPr>
            <p:spPr>
              <a:xfrm>
                <a:off x="539552" y="6021288"/>
                <a:ext cx="7278724" cy="584775"/>
              </a:xfrm>
              <a:prstGeom prst="rect">
                <a:avLst/>
              </a:prstGeom>
              <a:blipFill>
                <a:blip r:embed="rId2"/>
                <a:stretch>
                  <a:fillRect l="-2178" t="-16667" b="-30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17993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B0DC20E-8344-56FF-D9C2-46E3F6AE99A9}"/>
              </a:ext>
            </a:extLst>
          </p:cNvPr>
          <p:cNvSpPr>
            <a:spLocks noGrp="1"/>
          </p:cNvSpPr>
          <p:nvPr>
            <p:ph type="body" sz="quarter" idx="10"/>
          </p:nvPr>
        </p:nvSpPr>
        <p:spPr/>
        <p:txBody>
          <a:bodyPr/>
          <a:lstStyle/>
          <a:p>
            <a:r>
              <a:rPr kumimoji="1" lang="en-US" altLang="ja-JP"/>
              <a:t>MD</a:t>
            </a:r>
            <a:r>
              <a:rPr kumimoji="1" lang="ja-JP" altLang="en-US"/>
              <a:t>実装の基礎の</a:t>
            </a:r>
            <a:r>
              <a:rPr lang="ja-JP" altLang="en-US"/>
              <a:t>まとめ</a:t>
            </a:r>
            <a:endParaRPr kumimoji="1" lang="ja-JP" altLang="en-US" dirty="0"/>
          </a:p>
        </p:txBody>
      </p:sp>
    </p:spTree>
    <p:extLst>
      <p:ext uri="{BB962C8B-B14F-4D97-AF65-F5344CB8AC3E}">
        <p14:creationId xmlns:p14="http://schemas.microsoft.com/office/powerpoint/2010/main" val="263248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A72248-B77E-2BFF-4150-5D50A1C6597E}"/>
              </a:ext>
            </a:extLst>
          </p:cNvPr>
          <p:cNvSpPr>
            <a:spLocks noGrp="1"/>
          </p:cNvSpPr>
          <p:nvPr>
            <p:ph type="body" sz="quarter" idx="10"/>
          </p:nvPr>
        </p:nvSpPr>
        <p:spPr/>
        <p:txBody>
          <a:bodyPr/>
          <a:lstStyle/>
          <a:p>
            <a:r>
              <a:rPr kumimoji="1" lang="ja-JP" altLang="en-US"/>
              <a:t>分子動力学法の高速化</a:t>
            </a:r>
          </a:p>
        </p:txBody>
      </p:sp>
      <p:pic>
        <p:nvPicPr>
          <p:cNvPr id="1026" name="Picture 2" descr="落ち込むプログラムのキャラクター">
            <a:extLst>
              <a:ext uri="{FF2B5EF4-FFF2-40B4-BE49-F238E27FC236}">
                <a16:creationId xmlns:a16="http://schemas.microsoft.com/office/drawing/2014/main" id="{35E99CA2-F0B9-BAE9-4BDB-CD0AA3AF6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21088"/>
            <a:ext cx="2481064" cy="24810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9469E-0239-74A6-06FE-99BD8F7AC3E9}"/>
              </a:ext>
            </a:extLst>
          </p:cNvPr>
          <p:cNvSpPr txBox="1"/>
          <p:nvPr/>
        </p:nvSpPr>
        <p:spPr>
          <a:xfrm>
            <a:off x="323528" y="1844824"/>
            <a:ext cx="8648521" cy="1938992"/>
          </a:xfrm>
          <a:prstGeom prst="rect">
            <a:avLst/>
          </a:prstGeom>
          <a:noFill/>
        </p:spPr>
        <p:txBody>
          <a:bodyPr wrap="none" rtlCol="0">
            <a:spAutoFit/>
          </a:bodyPr>
          <a:lstStyle/>
          <a:p>
            <a:pPr marL="457200" indent="-457200">
              <a:buFont typeface="+mj-lt"/>
              <a:buAutoNum type="arabicPeriod"/>
            </a:pPr>
            <a:r>
              <a:rPr kumimoji="1" lang="ja-JP" altLang="en-US" sz="2400"/>
              <a:t>初期状態を生成する</a:t>
            </a:r>
            <a:endParaRPr kumimoji="1" lang="en-US" altLang="ja-JP" sz="2400"/>
          </a:p>
          <a:p>
            <a:pPr marL="457200" indent="-457200">
              <a:buFont typeface="+mj-lt"/>
              <a:buAutoNum type="arabicPeriod"/>
            </a:pPr>
            <a:r>
              <a:rPr kumimoji="1" lang="ja-JP" altLang="en-US" sz="2400"/>
              <a:t>グリッド探索により相互作用ペアを作成する</a:t>
            </a:r>
            <a:endParaRPr kumimoji="1" lang="en-US" altLang="ja-JP" sz="2400" dirty="0"/>
          </a:p>
          <a:p>
            <a:pPr marL="457200" indent="-457200">
              <a:buFont typeface="+mj-lt"/>
              <a:buAutoNum type="arabicPeriod"/>
            </a:pPr>
            <a:r>
              <a:rPr lang="ja-JP" altLang="en-US" sz="2400"/>
              <a:t>それぞれのペアについて</a:t>
            </a:r>
            <a:r>
              <a:rPr lang="ja-JP" altLang="en-US" sz="2400" dirty="0"/>
              <a:t>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a:t>
            </a:r>
            <a:r>
              <a:rPr kumimoji="1" lang="ja-JP" altLang="en-US" sz="2400"/>
              <a:t>更新する</a:t>
            </a:r>
            <a:endParaRPr kumimoji="1" lang="en-US" altLang="ja-JP" sz="2400"/>
          </a:p>
          <a:p>
            <a:pPr marL="457200" indent="-457200">
              <a:buFont typeface="+mj-lt"/>
              <a:buAutoNum type="arabicPeriod"/>
            </a:pPr>
            <a:r>
              <a:rPr kumimoji="1" lang="en-US" altLang="ja-JP" sz="2400"/>
              <a:t>3</a:t>
            </a:r>
            <a:r>
              <a:rPr kumimoji="1" lang="ja-JP" altLang="en-US" sz="2400"/>
              <a:t>～</a:t>
            </a:r>
            <a:r>
              <a:rPr lang="en-US" altLang="ja-JP" sz="2400"/>
              <a:t>5</a:t>
            </a:r>
            <a:r>
              <a:rPr lang="ja-JP" altLang="en-US" sz="2400"/>
              <a:t>を繰り返す</a:t>
            </a:r>
            <a:endParaRPr kumimoji="1" lang="ja-JP" altLang="en-US" sz="2400" dirty="0"/>
          </a:p>
        </p:txBody>
      </p:sp>
      <p:sp>
        <p:nvSpPr>
          <p:cNvPr id="3" name="テキスト ボックス 2">
            <a:extLst>
              <a:ext uri="{FF2B5EF4-FFF2-40B4-BE49-F238E27FC236}">
                <a16:creationId xmlns:a16="http://schemas.microsoft.com/office/drawing/2014/main" id="{CB9BF241-DC03-3D31-4ED6-AA2A48D75081}"/>
              </a:ext>
            </a:extLst>
          </p:cNvPr>
          <p:cNvSpPr txBox="1"/>
          <p:nvPr/>
        </p:nvSpPr>
        <p:spPr>
          <a:xfrm>
            <a:off x="107504" y="1196752"/>
            <a:ext cx="5109091" cy="584775"/>
          </a:xfrm>
          <a:prstGeom prst="rect">
            <a:avLst/>
          </a:prstGeom>
          <a:noFill/>
        </p:spPr>
        <p:txBody>
          <a:bodyPr wrap="none" rtlCol="0">
            <a:spAutoFit/>
          </a:bodyPr>
          <a:lstStyle/>
          <a:p>
            <a:r>
              <a:rPr kumimoji="1" lang="ja-JP" altLang="en-US" sz="3200"/>
              <a:t>分子動力学法の単純な実装</a:t>
            </a:r>
          </a:p>
        </p:txBody>
      </p:sp>
      <p:sp>
        <p:nvSpPr>
          <p:cNvPr id="5" name="テキスト ボックス 4">
            <a:extLst>
              <a:ext uri="{FF2B5EF4-FFF2-40B4-BE49-F238E27FC236}">
                <a16:creationId xmlns:a16="http://schemas.microsoft.com/office/drawing/2014/main" id="{15699151-60F1-5878-55E4-BFBC460CB121}"/>
              </a:ext>
            </a:extLst>
          </p:cNvPr>
          <p:cNvSpPr txBox="1"/>
          <p:nvPr/>
        </p:nvSpPr>
        <p:spPr>
          <a:xfrm>
            <a:off x="3131840" y="4077072"/>
            <a:ext cx="4288353" cy="584775"/>
          </a:xfrm>
          <a:prstGeom prst="rect">
            <a:avLst/>
          </a:prstGeom>
          <a:noFill/>
        </p:spPr>
        <p:txBody>
          <a:bodyPr wrap="none" rtlCol="0">
            <a:spAutoFit/>
          </a:bodyPr>
          <a:lstStyle/>
          <a:p>
            <a:r>
              <a:rPr lang="ja-JP" altLang="en-US" sz="3200"/>
              <a:t>上記の単純な実装では</a:t>
            </a:r>
            <a:endParaRPr kumimoji="1" lang="ja-JP" altLang="en-US" sz="3200"/>
          </a:p>
        </p:txBody>
      </p:sp>
      <p:sp>
        <p:nvSpPr>
          <p:cNvPr id="7" name="テキスト ボックス 6">
            <a:extLst>
              <a:ext uri="{FF2B5EF4-FFF2-40B4-BE49-F238E27FC236}">
                <a16:creationId xmlns:a16="http://schemas.microsoft.com/office/drawing/2014/main" id="{9FEEA905-411C-1831-45D4-6899C941F43D}"/>
              </a:ext>
            </a:extLst>
          </p:cNvPr>
          <p:cNvSpPr txBox="1"/>
          <p:nvPr/>
        </p:nvSpPr>
        <p:spPr>
          <a:xfrm>
            <a:off x="3923928" y="4725144"/>
            <a:ext cx="2646878" cy="830997"/>
          </a:xfrm>
          <a:prstGeom prst="rect">
            <a:avLst/>
          </a:prstGeom>
          <a:noFill/>
        </p:spPr>
        <p:txBody>
          <a:bodyPr wrap="none" rtlCol="0">
            <a:spAutoFit/>
          </a:bodyPr>
          <a:lstStyle/>
          <a:p>
            <a:r>
              <a:rPr kumimoji="1" lang="ja-JP" altLang="en-US" sz="4800">
                <a:solidFill>
                  <a:srgbClr val="FF0000"/>
                </a:solidFill>
              </a:rPr>
              <a:t>まったく</a:t>
            </a:r>
          </a:p>
        </p:txBody>
      </p:sp>
      <p:sp>
        <p:nvSpPr>
          <p:cNvPr id="8" name="テキスト ボックス 7">
            <a:extLst>
              <a:ext uri="{FF2B5EF4-FFF2-40B4-BE49-F238E27FC236}">
                <a16:creationId xmlns:a16="http://schemas.microsoft.com/office/drawing/2014/main" id="{A8BB176F-6D6B-E831-397E-10072ACD40AE}"/>
              </a:ext>
            </a:extLst>
          </p:cNvPr>
          <p:cNvSpPr txBox="1"/>
          <p:nvPr/>
        </p:nvSpPr>
        <p:spPr>
          <a:xfrm>
            <a:off x="5004048" y="5733256"/>
            <a:ext cx="2646878" cy="584775"/>
          </a:xfrm>
          <a:prstGeom prst="rect">
            <a:avLst/>
          </a:prstGeom>
          <a:noFill/>
        </p:spPr>
        <p:txBody>
          <a:bodyPr wrap="none" rtlCol="0">
            <a:spAutoFit/>
          </a:bodyPr>
          <a:lstStyle/>
          <a:p>
            <a:r>
              <a:rPr kumimoji="1" lang="ja-JP" altLang="en-US" sz="3200"/>
              <a:t>性能が出ない</a:t>
            </a:r>
          </a:p>
        </p:txBody>
      </p:sp>
    </p:spTree>
    <p:extLst>
      <p:ext uri="{BB962C8B-B14F-4D97-AF65-F5344CB8AC3E}">
        <p14:creationId xmlns:p14="http://schemas.microsoft.com/office/powerpoint/2010/main" val="29786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47AD1F-593E-ED8D-E260-2F1A436274A7}"/>
              </a:ext>
            </a:extLst>
          </p:cNvPr>
          <p:cNvSpPr>
            <a:spLocks noGrp="1"/>
          </p:cNvSpPr>
          <p:nvPr>
            <p:ph type="body" sz="quarter" idx="10"/>
          </p:nvPr>
        </p:nvSpPr>
        <p:spPr/>
        <p:txBody>
          <a:bodyPr/>
          <a:lstStyle/>
          <a:p>
            <a:r>
              <a:rPr kumimoji="1" lang="ja-JP" altLang="en-US"/>
              <a:t>分子動力学法の高速化</a:t>
            </a:r>
          </a:p>
        </p:txBody>
      </p:sp>
      <p:sp>
        <p:nvSpPr>
          <p:cNvPr id="3" name="テキスト ボックス 2">
            <a:extLst>
              <a:ext uri="{FF2B5EF4-FFF2-40B4-BE49-F238E27FC236}">
                <a16:creationId xmlns:a16="http://schemas.microsoft.com/office/drawing/2014/main" id="{9F42E1B6-582A-FE80-4F58-7A835DD33C77}"/>
              </a:ext>
            </a:extLst>
          </p:cNvPr>
          <p:cNvSpPr txBox="1"/>
          <p:nvPr/>
        </p:nvSpPr>
        <p:spPr>
          <a:xfrm>
            <a:off x="395536" y="1268760"/>
            <a:ext cx="8528297" cy="584775"/>
          </a:xfrm>
          <a:prstGeom prst="rect">
            <a:avLst/>
          </a:prstGeom>
          <a:noFill/>
        </p:spPr>
        <p:txBody>
          <a:bodyPr wrap="none" rtlCol="0">
            <a:spAutoFit/>
          </a:bodyPr>
          <a:lstStyle/>
          <a:p>
            <a:r>
              <a:rPr lang="en-US" altLang="ja-JP" sz="3200"/>
              <a:t>Q. </a:t>
            </a:r>
            <a:r>
              <a:rPr lang="ja-JP" altLang="en-US" sz="3200"/>
              <a:t>なぜ単純なコードでは性能が出ないのか？</a:t>
            </a:r>
            <a:endParaRPr kumimoji="1" lang="ja-JP" altLang="en-US" sz="3200"/>
          </a:p>
        </p:txBody>
      </p:sp>
      <p:sp>
        <p:nvSpPr>
          <p:cNvPr id="4" name="テキスト ボックス 3">
            <a:extLst>
              <a:ext uri="{FF2B5EF4-FFF2-40B4-BE49-F238E27FC236}">
                <a16:creationId xmlns:a16="http://schemas.microsoft.com/office/drawing/2014/main" id="{E973D683-C766-34C2-85A0-67AC862336F5}"/>
              </a:ext>
            </a:extLst>
          </p:cNvPr>
          <p:cNvSpPr txBox="1"/>
          <p:nvPr/>
        </p:nvSpPr>
        <p:spPr>
          <a:xfrm>
            <a:off x="395536" y="1988840"/>
            <a:ext cx="6021200" cy="584775"/>
          </a:xfrm>
          <a:prstGeom prst="rect">
            <a:avLst/>
          </a:prstGeom>
          <a:noFill/>
        </p:spPr>
        <p:txBody>
          <a:bodyPr wrap="none" rtlCol="0">
            <a:spAutoFit/>
          </a:bodyPr>
          <a:lstStyle/>
          <a:p>
            <a:r>
              <a:rPr lang="en-US" altLang="ja-JP" sz="3200"/>
              <a:t>A. </a:t>
            </a:r>
            <a:r>
              <a:rPr lang="ja-JP" altLang="en-US" sz="3200"/>
              <a:t>計算機が複雑化しているから</a:t>
            </a:r>
            <a:endParaRPr kumimoji="1" lang="ja-JP" altLang="en-US" sz="3200"/>
          </a:p>
        </p:txBody>
      </p:sp>
      <p:pic>
        <p:nvPicPr>
          <p:cNvPr id="2050" name="Picture 2" descr="バベルの塔のイラスト">
            <a:extLst>
              <a:ext uri="{FF2B5EF4-FFF2-40B4-BE49-F238E27FC236}">
                <a16:creationId xmlns:a16="http://schemas.microsoft.com/office/drawing/2014/main" id="{A2886B8A-A20B-B1A9-5D05-60D59298D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0928"/>
            <a:ext cx="3017912" cy="30179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E58F1AC-2B98-FB1B-9599-D078964D23D4}"/>
              </a:ext>
            </a:extLst>
          </p:cNvPr>
          <p:cNvSpPr txBox="1"/>
          <p:nvPr/>
        </p:nvSpPr>
        <p:spPr>
          <a:xfrm>
            <a:off x="2839368" y="3429000"/>
            <a:ext cx="6300192" cy="1200329"/>
          </a:xfrm>
          <a:prstGeom prst="rect">
            <a:avLst/>
          </a:prstGeom>
          <a:noFill/>
        </p:spPr>
        <p:txBody>
          <a:bodyPr wrap="square" rtlCol="0">
            <a:spAutoFit/>
          </a:bodyPr>
          <a:lstStyle/>
          <a:p>
            <a:r>
              <a:rPr lang="en-US" altLang="ja-JP" sz="2400"/>
              <a:t>CPU</a:t>
            </a:r>
            <a:r>
              <a:rPr lang="ja-JP" altLang="en-US" sz="2400"/>
              <a:t>は年々複雑化、多階層化している</a:t>
            </a:r>
            <a:endParaRPr lang="en-US" altLang="ja-JP" sz="2400"/>
          </a:p>
          <a:p>
            <a:r>
              <a:rPr lang="ja-JP" altLang="en-US" sz="2400"/>
              <a:t>計算機の仕組みを理解してコードを書かないと性能が出ない</a:t>
            </a:r>
            <a:endParaRPr lang="en-US" altLang="ja-JP" sz="2400"/>
          </a:p>
        </p:txBody>
      </p:sp>
      <p:sp>
        <p:nvSpPr>
          <p:cNvPr id="8" name="テキスト ボックス 7">
            <a:extLst>
              <a:ext uri="{FF2B5EF4-FFF2-40B4-BE49-F238E27FC236}">
                <a16:creationId xmlns:a16="http://schemas.microsoft.com/office/drawing/2014/main" id="{3CCD0B03-E0A3-5E05-7385-F54361E7E0D0}"/>
              </a:ext>
            </a:extLst>
          </p:cNvPr>
          <p:cNvSpPr txBox="1"/>
          <p:nvPr/>
        </p:nvSpPr>
        <p:spPr>
          <a:xfrm>
            <a:off x="611560" y="5877272"/>
            <a:ext cx="7560840" cy="584775"/>
          </a:xfrm>
          <a:prstGeom prst="rect">
            <a:avLst/>
          </a:prstGeom>
          <a:noFill/>
        </p:spPr>
        <p:txBody>
          <a:bodyPr wrap="square">
            <a:spAutoFit/>
          </a:bodyPr>
          <a:lstStyle/>
          <a:p>
            <a:r>
              <a:rPr lang="ja-JP" altLang="en-US" sz="3200"/>
              <a:t>近年特に重要なのが</a:t>
            </a:r>
            <a:r>
              <a:rPr lang="ja-JP" altLang="en-US" sz="3200">
                <a:solidFill>
                  <a:srgbClr val="FF0000"/>
                </a:solidFill>
              </a:rPr>
              <a:t>キャッシュ</a:t>
            </a:r>
            <a:r>
              <a:rPr lang="ja-JP" altLang="en-US" sz="3200"/>
              <a:t>と</a:t>
            </a:r>
            <a:r>
              <a:rPr lang="en-US" altLang="ja-JP" sz="3200">
                <a:solidFill>
                  <a:srgbClr val="FF0000"/>
                </a:solidFill>
              </a:rPr>
              <a:t>SIMD</a:t>
            </a:r>
          </a:p>
        </p:txBody>
      </p:sp>
    </p:spTree>
    <p:extLst>
      <p:ext uri="{BB962C8B-B14F-4D97-AF65-F5344CB8AC3E}">
        <p14:creationId xmlns:p14="http://schemas.microsoft.com/office/powerpoint/2010/main" val="305544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5"/>
          <a:stretch>
            <a:fillRect/>
          </a:stretch>
        </p:blipFill>
        <p:spPr>
          <a:xfrm>
            <a:off x="2987824" y="45091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5"/>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6"/>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pic>
        <p:nvPicPr>
          <p:cNvPr id="3074" name="Picture 2" descr="倉庫のイラスト">
            <a:extLst>
              <a:ext uri="{FF2B5EF4-FFF2-40B4-BE49-F238E27FC236}">
                <a16:creationId xmlns:a16="http://schemas.microsoft.com/office/drawing/2014/main" id="{66B83B50-F384-99BA-CE16-4760D32FBF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6296" y="5445224"/>
            <a:ext cx="1224466" cy="10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4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道路と車のイラスト">
            <a:extLst>
              <a:ext uri="{FF2B5EF4-FFF2-40B4-BE49-F238E27FC236}">
                <a16:creationId xmlns:a16="http://schemas.microsoft.com/office/drawing/2014/main" id="{D3FCA89C-3825-3F5E-980D-3CAE36E8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000353"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道路と車のイラスト">
            <a:extLst>
              <a:ext uri="{FF2B5EF4-FFF2-40B4-BE49-F238E27FC236}">
                <a16:creationId xmlns:a16="http://schemas.microsoft.com/office/drawing/2014/main" id="{DE51ADE3-24AB-F1C7-2122-627BF2280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344169"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3A43CCBF-35A4-6EEA-C4E1-77E0D8E50ED0}"/>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C650DA94-3784-5A9B-F640-7A42E602AAA1}"/>
              </a:ext>
            </a:extLst>
          </p:cNvPr>
          <p:cNvSpPr txBox="1"/>
          <p:nvPr/>
        </p:nvSpPr>
        <p:spPr>
          <a:xfrm>
            <a:off x="323528" y="1052736"/>
            <a:ext cx="8222123" cy="461665"/>
          </a:xfrm>
          <a:prstGeom prst="rect">
            <a:avLst/>
          </a:prstGeom>
          <a:noFill/>
        </p:spPr>
        <p:txBody>
          <a:bodyPr wrap="none" rtlCol="0">
            <a:spAutoFit/>
          </a:bodyPr>
          <a:lstStyle/>
          <a:p>
            <a:r>
              <a:rPr lang="en-US" altLang="ja-JP" sz="2400"/>
              <a:t>CPU</a:t>
            </a:r>
            <a:r>
              <a:rPr lang="ja-JP" altLang="en-US" sz="2400"/>
              <a:t>の性能向上に比べて、メモリ転送能力が追いつかない</a:t>
            </a:r>
            <a:endParaRPr kumimoji="1" lang="ja-JP" altLang="en-US" sz="2400"/>
          </a:p>
        </p:txBody>
      </p:sp>
      <p:pic>
        <p:nvPicPr>
          <p:cNvPr id="22" name="Picture 2" descr="ä¼ç¤¾ã®å»ºç©ã®ã¢ã¤ã³ã³ï¼å·¥å ´ï¼">
            <a:extLst>
              <a:ext uri="{FF2B5EF4-FFF2-40B4-BE49-F238E27FC236}">
                <a16:creationId xmlns:a16="http://schemas.microsoft.com/office/drawing/2014/main" id="{76642194-F9ED-B9C3-6C25-37965BFF1C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ä¼ç¤¾ã®å»ºç©ã®ã¢ã¤ã³ã³ï¼å·¥å ´ï¼">
            <a:extLst>
              <a:ext uri="{FF2B5EF4-FFF2-40B4-BE49-F238E27FC236}">
                <a16:creationId xmlns:a16="http://schemas.microsoft.com/office/drawing/2014/main" id="{C4EB180F-659D-6F04-3693-AFA8AB8077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PUã®ã¤ã©ã¹ãï¼ã³ã³ãã¥ã¼ã¿ã¼ï¼">
            <a:extLst>
              <a:ext uri="{FF2B5EF4-FFF2-40B4-BE49-F238E27FC236}">
                <a16:creationId xmlns:a16="http://schemas.microsoft.com/office/drawing/2014/main" id="{B4369312-3918-271D-E9B7-20AFB9CE7B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2636912"/>
            <a:ext cx="1055530" cy="91039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0B3A3489-F68D-448A-BE50-59A33DED3A32}"/>
              </a:ext>
            </a:extLst>
          </p:cNvPr>
          <p:cNvSpPr txBox="1"/>
          <p:nvPr/>
        </p:nvSpPr>
        <p:spPr bwMode="auto">
          <a:xfrm>
            <a:off x="1115616" y="1988840"/>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pic>
        <p:nvPicPr>
          <p:cNvPr id="28" name="Picture 2" descr="ä¼ç¤¾ã®å»ºç©ã®ã¢ã¤ã³ã³ï¼å·¥å ´ï¼">
            <a:extLst>
              <a:ext uri="{FF2B5EF4-FFF2-40B4-BE49-F238E27FC236}">
                <a16:creationId xmlns:a16="http://schemas.microsoft.com/office/drawing/2014/main" id="{64D4E0A8-7A44-6C9B-E191-CD9D81A998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ä¼ç¤¾ã®å»ºç©ã®ã¢ã¤ã³ã³ï¼å·¥å ´ï¼">
            <a:extLst>
              <a:ext uri="{FF2B5EF4-FFF2-40B4-BE49-F238E27FC236}">
                <a16:creationId xmlns:a16="http://schemas.microsoft.com/office/drawing/2014/main" id="{BA699896-81B9-DA29-7F81-A1AEE350AB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6E67BC54-DD77-FA4E-0B52-DD240268FF2C}"/>
              </a:ext>
            </a:extLst>
          </p:cNvPr>
          <p:cNvSpPr txBox="1"/>
          <p:nvPr/>
        </p:nvSpPr>
        <p:spPr>
          <a:xfrm>
            <a:off x="161434" y="5373216"/>
            <a:ext cx="2339102" cy="461665"/>
          </a:xfrm>
          <a:prstGeom prst="rect">
            <a:avLst/>
          </a:prstGeom>
          <a:noFill/>
        </p:spPr>
        <p:txBody>
          <a:bodyPr wrap="none" rtlCol="0">
            <a:spAutoFit/>
          </a:bodyPr>
          <a:lstStyle/>
          <a:p>
            <a:r>
              <a:rPr lang="ja-JP" altLang="en-US" sz="2400"/>
              <a:t>演算能力は向上</a:t>
            </a:r>
            <a:endParaRPr kumimoji="1" lang="ja-JP" altLang="en-US" sz="2400" dirty="0"/>
          </a:p>
        </p:txBody>
      </p:sp>
      <p:pic>
        <p:nvPicPr>
          <p:cNvPr id="32" name="Picture 6" descr="ã¡ã¢ãªã¼ã®ã¤ã©ã¹ãï¼ã³ã³ãã¥ã¼ã¿ã¼ï¼">
            <a:extLst>
              <a:ext uri="{FF2B5EF4-FFF2-40B4-BE49-F238E27FC236}">
                <a16:creationId xmlns:a16="http://schemas.microsoft.com/office/drawing/2014/main" id="{43B05FE4-B8BD-30C7-2A75-8EB94C5863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6" y="2636912"/>
            <a:ext cx="933992" cy="948215"/>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7CA81229-560F-B056-44D1-3418AEE7FBE0}"/>
              </a:ext>
            </a:extLst>
          </p:cNvPr>
          <p:cNvSpPr txBox="1"/>
          <p:nvPr/>
        </p:nvSpPr>
        <p:spPr bwMode="auto">
          <a:xfrm>
            <a:off x="7236296" y="1988840"/>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pic>
        <p:nvPicPr>
          <p:cNvPr id="35" name="Picture 2" descr="倉庫のイラスト">
            <a:extLst>
              <a:ext uri="{FF2B5EF4-FFF2-40B4-BE49-F238E27FC236}">
                <a16:creationId xmlns:a16="http://schemas.microsoft.com/office/drawing/2014/main" id="{31A68337-F35D-71C9-11A4-0E56182BB9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倉庫のイラスト">
            <a:extLst>
              <a:ext uri="{FF2B5EF4-FFF2-40B4-BE49-F238E27FC236}">
                <a16:creationId xmlns:a16="http://schemas.microsoft.com/office/drawing/2014/main" id="{D751C0FA-1516-3B8E-1B42-A2DB1F1290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倉庫のイラスト">
            <a:extLst>
              <a:ext uri="{FF2B5EF4-FFF2-40B4-BE49-F238E27FC236}">
                <a16:creationId xmlns:a16="http://schemas.microsoft.com/office/drawing/2014/main" id="{D1588BC1-691E-CCD5-5A29-49ECE4D360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倉庫のイラスト">
            <a:extLst>
              <a:ext uri="{FF2B5EF4-FFF2-40B4-BE49-F238E27FC236}">
                <a16:creationId xmlns:a16="http://schemas.microsoft.com/office/drawing/2014/main" id="{7026DDCA-7E50-2313-35BF-2B8E100044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9" name="図 38">
            <a:extLst>
              <a:ext uri="{FF2B5EF4-FFF2-40B4-BE49-F238E27FC236}">
                <a16:creationId xmlns:a16="http://schemas.microsoft.com/office/drawing/2014/main" id="{D78B62A4-7265-1E41-B6DC-4F18868A61EE}"/>
              </a:ext>
            </a:extLst>
          </p:cNvPr>
          <p:cNvPicPr>
            <a:picLocks noChangeAspect="1"/>
          </p:cNvPicPr>
          <p:nvPr/>
        </p:nvPicPr>
        <p:blipFill>
          <a:blip r:embed="rId7"/>
          <a:stretch>
            <a:fillRect/>
          </a:stretch>
        </p:blipFill>
        <p:spPr>
          <a:xfrm>
            <a:off x="2915816" y="3645024"/>
            <a:ext cx="823478" cy="646430"/>
          </a:xfrm>
          <a:prstGeom prst="rect">
            <a:avLst/>
          </a:prstGeom>
        </p:spPr>
      </p:pic>
      <p:pic>
        <p:nvPicPr>
          <p:cNvPr id="4098" name="Picture 2" descr="漫符「焦った汗」">
            <a:extLst>
              <a:ext uri="{FF2B5EF4-FFF2-40B4-BE49-F238E27FC236}">
                <a16:creationId xmlns:a16="http://schemas.microsoft.com/office/drawing/2014/main" id="{A9BF33B4-7116-D970-5BB7-FBD12A66E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3566272" y="3044391"/>
            <a:ext cx="683792" cy="768822"/>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a:extLst>
              <a:ext uri="{FF2B5EF4-FFF2-40B4-BE49-F238E27FC236}">
                <a16:creationId xmlns:a16="http://schemas.microsoft.com/office/drawing/2014/main" id="{A7E54C0E-FA67-E4C4-1732-54D9DD084C3F}"/>
              </a:ext>
            </a:extLst>
          </p:cNvPr>
          <p:cNvPicPr>
            <a:picLocks noChangeAspect="1"/>
          </p:cNvPicPr>
          <p:nvPr/>
        </p:nvPicPr>
        <p:blipFill>
          <a:blip r:embed="rId7"/>
          <a:stretch>
            <a:fillRect/>
          </a:stretch>
        </p:blipFill>
        <p:spPr>
          <a:xfrm flipH="1">
            <a:off x="5251463" y="4077071"/>
            <a:ext cx="731748" cy="574422"/>
          </a:xfrm>
          <a:prstGeom prst="rect">
            <a:avLst/>
          </a:prstGeom>
        </p:spPr>
      </p:pic>
      <p:pic>
        <p:nvPicPr>
          <p:cNvPr id="42" name="Picture 2" descr="漫符「焦った汗」">
            <a:extLst>
              <a:ext uri="{FF2B5EF4-FFF2-40B4-BE49-F238E27FC236}">
                <a16:creationId xmlns:a16="http://schemas.microsoft.com/office/drawing/2014/main" id="{ABD6F571-9552-64E2-8137-61DAA1A8D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27051">
            <a:off x="4812586" y="3559030"/>
            <a:ext cx="683792" cy="76882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E7A00F60-A0C3-0E11-CB13-59F5BAD80D16}"/>
              </a:ext>
            </a:extLst>
          </p:cNvPr>
          <p:cNvSpPr txBox="1"/>
          <p:nvPr/>
        </p:nvSpPr>
        <p:spPr>
          <a:xfrm>
            <a:off x="6156176" y="5301208"/>
            <a:ext cx="2646878" cy="461665"/>
          </a:xfrm>
          <a:prstGeom prst="rect">
            <a:avLst/>
          </a:prstGeom>
          <a:noFill/>
        </p:spPr>
        <p:txBody>
          <a:bodyPr wrap="none" rtlCol="0">
            <a:spAutoFit/>
          </a:bodyPr>
          <a:lstStyle/>
          <a:p>
            <a:r>
              <a:rPr lang="ja-JP" altLang="en-US" sz="2400"/>
              <a:t>メモリ容量も増大</a:t>
            </a:r>
            <a:endParaRPr kumimoji="1" lang="ja-JP" altLang="en-US" sz="2400" dirty="0"/>
          </a:p>
        </p:txBody>
      </p:sp>
      <p:sp>
        <p:nvSpPr>
          <p:cNvPr id="46" name="テキスト ボックス 45">
            <a:extLst>
              <a:ext uri="{FF2B5EF4-FFF2-40B4-BE49-F238E27FC236}">
                <a16:creationId xmlns:a16="http://schemas.microsoft.com/office/drawing/2014/main" id="{00C939AC-EA97-AACA-BD81-3B62F60F8A6D}"/>
              </a:ext>
            </a:extLst>
          </p:cNvPr>
          <p:cNvSpPr txBox="1"/>
          <p:nvPr/>
        </p:nvSpPr>
        <p:spPr>
          <a:xfrm>
            <a:off x="3275856" y="4869160"/>
            <a:ext cx="2339102" cy="461665"/>
          </a:xfrm>
          <a:prstGeom prst="rect">
            <a:avLst/>
          </a:prstGeom>
          <a:noFill/>
        </p:spPr>
        <p:txBody>
          <a:bodyPr wrap="none" rtlCol="0">
            <a:spAutoFit/>
          </a:bodyPr>
          <a:lstStyle/>
          <a:p>
            <a:r>
              <a:rPr kumimoji="1" lang="ja-JP" altLang="en-US" sz="2400">
                <a:solidFill>
                  <a:srgbClr val="FF0000"/>
                </a:solidFill>
              </a:rPr>
              <a:t>転送能力は貧弱</a:t>
            </a:r>
            <a:endParaRPr kumimoji="1" lang="ja-JP" altLang="en-US" sz="2400" dirty="0">
              <a:solidFill>
                <a:srgbClr val="FF0000"/>
              </a:solidFill>
            </a:endParaRPr>
          </a:p>
        </p:txBody>
      </p:sp>
    </p:spTree>
    <p:extLst>
      <p:ext uri="{BB962C8B-B14F-4D97-AF65-F5344CB8AC3E}">
        <p14:creationId xmlns:p14="http://schemas.microsoft.com/office/powerpoint/2010/main" val="225446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45E9A5-FE44-31B2-3857-A9CA864C44A8}"/>
              </a:ext>
            </a:extLst>
          </p:cNvPr>
          <p:cNvSpPr>
            <a:spLocks noGrp="1"/>
          </p:cNvSpPr>
          <p:nvPr>
            <p:ph type="body" sz="quarter" idx="10"/>
          </p:nvPr>
        </p:nvSpPr>
        <p:spPr/>
        <p:txBody>
          <a:bodyPr/>
          <a:lstStyle/>
          <a:p>
            <a:r>
              <a:rPr lang="ja-JP" altLang="en-US"/>
              <a:t>メモリアクセス</a:t>
            </a:r>
            <a:endParaRPr kumimoji="1" lang="ja-JP" altLang="en-US"/>
          </a:p>
        </p:txBody>
      </p:sp>
      <p:sp>
        <p:nvSpPr>
          <p:cNvPr id="3" name="左矢印 18">
            <a:extLst>
              <a:ext uri="{FF2B5EF4-FFF2-40B4-BE49-F238E27FC236}">
                <a16:creationId xmlns:a16="http://schemas.microsoft.com/office/drawing/2014/main" id="{069898F7-1118-6F4E-8EAB-CA217EE3E191}"/>
              </a:ext>
            </a:extLst>
          </p:cNvPr>
          <p:cNvSpPr/>
          <p:nvPr/>
        </p:nvSpPr>
        <p:spPr>
          <a:xfrm>
            <a:off x="2133600" y="5689600"/>
            <a:ext cx="413512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左矢印 10">
            <a:extLst>
              <a:ext uri="{FF2B5EF4-FFF2-40B4-BE49-F238E27FC236}">
                <a16:creationId xmlns:a16="http://schemas.microsoft.com/office/drawing/2014/main" id="{06CFACD7-76B3-4D3D-946E-5F59671C615C}"/>
              </a:ext>
            </a:extLst>
          </p:cNvPr>
          <p:cNvSpPr/>
          <p:nvPr/>
        </p:nvSpPr>
        <p:spPr>
          <a:xfrm>
            <a:off x="2981504" y="2262989"/>
            <a:ext cx="350520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08F885AF-D18A-1E75-5D4B-925A450099A1}"/>
              </a:ext>
            </a:extLst>
          </p:cNvPr>
          <p:cNvSpPr txBox="1"/>
          <p:nvPr/>
        </p:nvSpPr>
        <p:spPr>
          <a:xfrm>
            <a:off x="179512" y="764704"/>
            <a:ext cx="1723549" cy="461665"/>
          </a:xfrm>
          <a:prstGeom prst="rect">
            <a:avLst/>
          </a:prstGeom>
          <a:noFill/>
        </p:spPr>
        <p:txBody>
          <a:bodyPr wrap="none" rtlCol="0">
            <a:spAutoFit/>
          </a:bodyPr>
          <a:lstStyle/>
          <a:p>
            <a:r>
              <a:rPr lang="ja-JP" altLang="en-US" sz="2400" dirty="0">
                <a:solidFill>
                  <a:srgbClr val="011893"/>
                </a:solidFill>
              </a:rPr>
              <a:t>レイテンシ</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D25C07DE-CB9A-D376-BE93-EB3047D4B0AE}"/>
              </a:ext>
            </a:extLst>
          </p:cNvPr>
          <p:cNvSpPr txBox="1"/>
          <p:nvPr/>
        </p:nvSpPr>
        <p:spPr bwMode="auto">
          <a:xfrm>
            <a:off x="827584" y="1268760"/>
            <a:ext cx="4852610" cy="400110"/>
          </a:xfrm>
          <a:prstGeom prst="rect">
            <a:avLst/>
          </a:prstGeom>
          <a:noFill/>
          <a:ln w="9525">
            <a:noFill/>
            <a:miter lim="800000"/>
            <a:headEnd/>
            <a:tailEnd/>
          </a:ln>
        </p:spPr>
        <p:txBody>
          <a:bodyPr wrap="none" rtlCol="0">
            <a:spAutoFit/>
          </a:bodyPr>
          <a:lstStyle/>
          <a:p>
            <a:r>
              <a:rPr lang="ja-JP" altLang="en-US" sz="2000" dirty="0"/>
              <a:t>データを要求してから、データが届くまでの時間</a:t>
            </a:r>
            <a:endParaRPr kumimoji="1" lang="ja-JP" altLang="en-US" sz="2000" dirty="0"/>
          </a:p>
        </p:txBody>
      </p:sp>
      <p:pic>
        <p:nvPicPr>
          <p:cNvPr id="8" name="図 7">
            <a:extLst>
              <a:ext uri="{FF2B5EF4-FFF2-40B4-BE49-F238E27FC236}">
                <a16:creationId xmlns:a16="http://schemas.microsoft.com/office/drawing/2014/main" id="{8F746344-0588-D94B-5B6A-EA45D978248E}"/>
              </a:ext>
            </a:extLst>
          </p:cNvPr>
          <p:cNvPicPr>
            <a:picLocks noChangeAspect="1"/>
          </p:cNvPicPr>
          <p:nvPr/>
        </p:nvPicPr>
        <p:blipFill>
          <a:blip r:embed="rId2"/>
          <a:stretch>
            <a:fillRect/>
          </a:stretch>
        </p:blipFill>
        <p:spPr>
          <a:xfrm flipH="1">
            <a:off x="4078784" y="1827560"/>
            <a:ext cx="1196340" cy="1196340"/>
          </a:xfrm>
          <a:prstGeom prst="rect">
            <a:avLst/>
          </a:prstGeom>
        </p:spPr>
      </p:pic>
      <p:pic>
        <p:nvPicPr>
          <p:cNvPr id="9" name="図 8">
            <a:extLst>
              <a:ext uri="{FF2B5EF4-FFF2-40B4-BE49-F238E27FC236}">
                <a16:creationId xmlns:a16="http://schemas.microsoft.com/office/drawing/2014/main" id="{70C8E0B6-30E8-0A0F-B4BC-3F9D775BF928}"/>
              </a:ext>
            </a:extLst>
          </p:cNvPr>
          <p:cNvPicPr>
            <a:picLocks noChangeAspect="1"/>
          </p:cNvPicPr>
          <p:nvPr/>
        </p:nvPicPr>
        <p:blipFill>
          <a:blip r:embed="rId3"/>
          <a:stretch>
            <a:fillRect/>
          </a:stretch>
        </p:blipFill>
        <p:spPr>
          <a:xfrm>
            <a:off x="6697524" y="1746280"/>
            <a:ext cx="1176020" cy="1176020"/>
          </a:xfrm>
          <a:prstGeom prst="rect">
            <a:avLst/>
          </a:prstGeom>
        </p:spPr>
      </p:pic>
      <p:pic>
        <p:nvPicPr>
          <p:cNvPr id="10" name="図 9">
            <a:extLst>
              <a:ext uri="{FF2B5EF4-FFF2-40B4-BE49-F238E27FC236}">
                <a16:creationId xmlns:a16="http://schemas.microsoft.com/office/drawing/2014/main" id="{594A9651-CFAF-9D5D-E465-5AD5ADC19B75}"/>
              </a:ext>
            </a:extLst>
          </p:cNvPr>
          <p:cNvPicPr>
            <a:picLocks noChangeAspect="1"/>
          </p:cNvPicPr>
          <p:nvPr/>
        </p:nvPicPr>
        <p:blipFill>
          <a:blip r:embed="rId4"/>
          <a:stretch>
            <a:fillRect/>
          </a:stretch>
        </p:blipFill>
        <p:spPr>
          <a:xfrm>
            <a:off x="1631494" y="1736120"/>
            <a:ext cx="888423" cy="1303020"/>
          </a:xfrm>
          <a:prstGeom prst="rect">
            <a:avLst/>
          </a:prstGeom>
        </p:spPr>
      </p:pic>
      <p:sp>
        <p:nvSpPr>
          <p:cNvPr id="11" name="テキスト ボックス 10">
            <a:extLst>
              <a:ext uri="{FF2B5EF4-FFF2-40B4-BE49-F238E27FC236}">
                <a16:creationId xmlns:a16="http://schemas.microsoft.com/office/drawing/2014/main" id="{5CECF140-3945-3322-6A74-D19EB37F95E3}"/>
              </a:ext>
            </a:extLst>
          </p:cNvPr>
          <p:cNvSpPr txBox="1"/>
          <p:nvPr/>
        </p:nvSpPr>
        <p:spPr bwMode="auto">
          <a:xfrm>
            <a:off x="2046784" y="3036600"/>
            <a:ext cx="4676280" cy="707886"/>
          </a:xfrm>
          <a:prstGeom prst="rect">
            <a:avLst/>
          </a:prstGeom>
          <a:noFill/>
          <a:ln w="9525">
            <a:noFill/>
            <a:miter lim="800000"/>
            <a:headEnd/>
            <a:tailEnd/>
          </a:ln>
        </p:spPr>
        <p:txBody>
          <a:bodyPr wrap="none" rtlCol="0">
            <a:spAutoFit/>
          </a:bodyPr>
          <a:lstStyle/>
          <a:p>
            <a:r>
              <a:rPr kumimoji="1" lang="ja-JP" altLang="en-US" sz="2000" dirty="0"/>
              <a:t>キャッシュアクセスで数サイクル</a:t>
            </a:r>
            <a:r>
              <a:rPr kumimoji="1" lang="en-US" altLang="ja-JP" sz="2000" dirty="0"/>
              <a:t>〜</a:t>
            </a:r>
            <a:r>
              <a:rPr kumimoji="1" lang="ja-JP" altLang="en-US" sz="2000" dirty="0"/>
              <a:t>数十サイクル</a:t>
            </a:r>
            <a:endParaRPr kumimoji="1" lang="en-US" altLang="ja-JP" sz="2000" dirty="0"/>
          </a:p>
          <a:p>
            <a:r>
              <a:rPr lang="ja-JP" altLang="en-US" sz="2000" dirty="0"/>
              <a:t>メモリアクセスで数百サイクル程度</a:t>
            </a:r>
            <a:endParaRPr kumimoji="1" lang="ja-JP" altLang="en-US" sz="2000" dirty="0"/>
          </a:p>
        </p:txBody>
      </p:sp>
      <p:sp>
        <p:nvSpPr>
          <p:cNvPr id="13" name="テキスト ボックス 12">
            <a:extLst>
              <a:ext uri="{FF2B5EF4-FFF2-40B4-BE49-F238E27FC236}">
                <a16:creationId xmlns:a16="http://schemas.microsoft.com/office/drawing/2014/main" id="{E475B703-DC58-CEA2-FDF8-504DD7168831}"/>
              </a:ext>
            </a:extLst>
          </p:cNvPr>
          <p:cNvSpPr txBox="1"/>
          <p:nvPr/>
        </p:nvSpPr>
        <p:spPr>
          <a:xfrm>
            <a:off x="179512" y="4365104"/>
            <a:ext cx="2088232" cy="461665"/>
          </a:xfrm>
          <a:prstGeom prst="rect">
            <a:avLst/>
          </a:prstGeom>
          <a:noFill/>
        </p:spPr>
        <p:txBody>
          <a:bodyPr wrap="square" rtlCol="0">
            <a:spAutoFit/>
          </a:bodyPr>
          <a:lstStyle/>
          <a:p>
            <a:r>
              <a:rPr lang="ja-JP" altLang="en-US" sz="2400" dirty="0">
                <a:solidFill>
                  <a:srgbClr val="011893"/>
                </a:solidFill>
              </a:rPr>
              <a:t>スループット</a:t>
            </a:r>
            <a:endParaRPr kumimoji="1" lang="ja-JP" altLang="en-US" sz="2400" dirty="0">
              <a:solidFill>
                <a:srgbClr val="011893"/>
              </a:solidFill>
            </a:endParaRPr>
          </a:p>
        </p:txBody>
      </p:sp>
      <p:pic>
        <p:nvPicPr>
          <p:cNvPr id="14" name="図 13">
            <a:extLst>
              <a:ext uri="{FF2B5EF4-FFF2-40B4-BE49-F238E27FC236}">
                <a16:creationId xmlns:a16="http://schemas.microsoft.com/office/drawing/2014/main" id="{6B761DB3-89B4-0653-C650-1468E9445AEE}"/>
              </a:ext>
            </a:extLst>
          </p:cNvPr>
          <p:cNvPicPr>
            <a:picLocks noChangeAspect="1"/>
          </p:cNvPicPr>
          <p:nvPr/>
        </p:nvPicPr>
        <p:blipFill>
          <a:blip r:embed="rId5"/>
          <a:stretch>
            <a:fillRect/>
          </a:stretch>
        </p:blipFill>
        <p:spPr>
          <a:xfrm>
            <a:off x="2407920" y="5557520"/>
            <a:ext cx="823478" cy="646430"/>
          </a:xfrm>
          <a:prstGeom prst="rect">
            <a:avLst/>
          </a:prstGeom>
        </p:spPr>
      </p:pic>
      <p:pic>
        <p:nvPicPr>
          <p:cNvPr id="15" name="図 14">
            <a:extLst>
              <a:ext uri="{FF2B5EF4-FFF2-40B4-BE49-F238E27FC236}">
                <a16:creationId xmlns:a16="http://schemas.microsoft.com/office/drawing/2014/main" id="{BDBA0853-26FB-0363-8DFD-DE2773D65DCB}"/>
              </a:ext>
            </a:extLst>
          </p:cNvPr>
          <p:cNvPicPr>
            <a:picLocks noChangeAspect="1"/>
          </p:cNvPicPr>
          <p:nvPr/>
        </p:nvPicPr>
        <p:blipFill>
          <a:blip r:embed="rId5"/>
          <a:stretch>
            <a:fillRect/>
          </a:stretch>
        </p:blipFill>
        <p:spPr>
          <a:xfrm>
            <a:off x="3362960" y="5557520"/>
            <a:ext cx="823478" cy="646430"/>
          </a:xfrm>
          <a:prstGeom prst="rect">
            <a:avLst/>
          </a:prstGeom>
        </p:spPr>
      </p:pic>
      <p:pic>
        <p:nvPicPr>
          <p:cNvPr id="16" name="図 15">
            <a:extLst>
              <a:ext uri="{FF2B5EF4-FFF2-40B4-BE49-F238E27FC236}">
                <a16:creationId xmlns:a16="http://schemas.microsoft.com/office/drawing/2014/main" id="{83F72699-FD61-C19E-05F6-B90C0B97461B}"/>
              </a:ext>
            </a:extLst>
          </p:cNvPr>
          <p:cNvPicPr>
            <a:picLocks noChangeAspect="1"/>
          </p:cNvPicPr>
          <p:nvPr/>
        </p:nvPicPr>
        <p:blipFill>
          <a:blip r:embed="rId5"/>
          <a:stretch>
            <a:fillRect/>
          </a:stretch>
        </p:blipFill>
        <p:spPr>
          <a:xfrm>
            <a:off x="4338320" y="5547360"/>
            <a:ext cx="823478" cy="646430"/>
          </a:xfrm>
          <a:prstGeom prst="rect">
            <a:avLst/>
          </a:prstGeom>
        </p:spPr>
      </p:pic>
      <p:pic>
        <p:nvPicPr>
          <p:cNvPr id="17" name="図 16">
            <a:extLst>
              <a:ext uri="{FF2B5EF4-FFF2-40B4-BE49-F238E27FC236}">
                <a16:creationId xmlns:a16="http://schemas.microsoft.com/office/drawing/2014/main" id="{F34FBF20-5D24-A401-D4C6-D01A40F7DD65}"/>
              </a:ext>
            </a:extLst>
          </p:cNvPr>
          <p:cNvPicPr>
            <a:picLocks noChangeAspect="1"/>
          </p:cNvPicPr>
          <p:nvPr/>
        </p:nvPicPr>
        <p:blipFill>
          <a:blip r:embed="rId5"/>
          <a:stretch>
            <a:fillRect/>
          </a:stretch>
        </p:blipFill>
        <p:spPr>
          <a:xfrm>
            <a:off x="5232400" y="5527040"/>
            <a:ext cx="823478" cy="646430"/>
          </a:xfrm>
          <a:prstGeom prst="rect">
            <a:avLst/>
          </a:prstGeom>
        </p:spPr>
      </p:pic>
      <p:sp>
        <p:nvSpPr>
          <p:cNvPr id="18" name="テキスト ボックス 17">
            <a:extLst>
              <a:ext uri="{FF2B5EF4-FFF2-40B4-BE49-F238E27FC236}">
                <a16:creationId xmlns:a16="http://schemas.microsoft.com/office/drawing/2014/main" id="{859BD78C-E69F-CC60-3345-CC21D41869A7}"/>
              </a:ext>
            </a:extLst>
          </p:cNvPr>
          <p:cNvSpPr txBox="1"/>
          <p:nvPr/>
        </p:nvSpPr>
        <p:spPr bwMode="auto">
          <a:xfrm>
            <a:off x="843280" y="5039360"/>
            <a:ext cx="4288353" cy="400110"/>
          </a:xfrm>
          <a:prstGeom prst="rect">
            <a:avLst/>
          </a:prstGeom>
          <a:noFill/>
          <a:ln w="9525">
            <a:noFill/>
            <a:miter lim="800000"/>
            <a:headEnd/>
            <a:tailEnd/>
          </a:ln>
        </p:spPr>
        <p:txBody>
          <a:bodyPr wrap="none" rtlCol="0">
            <a:spAutoFit/>
          </a:bodyPr>
          <a:lstStyle/>
          <a:p>
            <a:r>
              <a:rPr lang="ja-JP" altLang="en-US" sz="2000" dirty="0"/>
              <a:t>計算能力に比較したデータ</a:t>
            </a:r>
            <a:r>
              <a:rPr lang="ja-JP" altLang="en-US" sz="2000"/>
              <a:t>転送能力</a:t>
            </a:r>
            <a:endParaRPr kumimoji="1" lang="ja-JP" altLang="en-US" sz="2000" dirty="0"/>
          </a:p>
        </p:txBody>
      </p:sp>
      <p:sp>
        <p:nvSpPr>
          <p:cNvPr id="19" name="テキスト ボックス 18">
            <a:extLst>
              <a:ext uri="{FF2B5EF4-FFF2-40B4-BE49-F238E27FC236}">
                <a16:creationId xmlns:a16="http://schemas.microsoft.com/office/drawing/2014/main" id="{6C78F620-873E-1729-0F52-4BC43E552861}"/>
              </a:ext>
            </a:extLst>
          </p:cNvPr>
          <p:cNvSpPr txBox="1"/>
          <p:nvPr/>
        </p:nvSpPr>
        <p:spPr bwMode="auto">
          <a:xfrm>
            <a:off x="1475656" y="6381328"/>
            <a:ext cx="5262979"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計算が「軽い」問題は、本質的に性能が出せない</a:t>
            </a:r>
          </a:p>
        </p:txBody>
      </p:sp>
      <p:sp>
        <p:nvSpPr>
          <p:cNvPr id="20" name="テキスト ボックス 19">
            <a:extLst>
              <a:ext uri="{FF2B5EF4-FFF2-40B4-BE49-F238E27FC236}">
                <a16:creationId xmlns:a16="http://schemas.microsoft.com/office/drawing/2014/main" id="{FDF0521B-BDC5-5FCB-5F3E-2E57511B948B}"/>
              </a:ext>
            </a:extLst>
          </p:cNvPr>
          <p:cNvSpPr txBox="1"/>
          <p:nvPr/>
        </p:nvSpPr>
        <p:spPr bwMode="auto">
          <a:xfrm>
            <a:off x="1331640" y="3789040"/>
            <a:ext cx="5724644"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メモリ空間にランダムアクセスすると性能が出せない</a:t>
            </a:r>
          </a:p>
        </p:txBody>
      </p:sp>
      <p:sp>
        <p:nvSpPr>
          <p:cNvPr id="21" name="テキスト ボックス 20">
            <a:extLst>
              <a:ext uri="{FF2B5EF4-FFF2-40B4-BE49-F238E27FC236}">
                <a16:creationId xmlns:a16="http://schemas.microsoft.com/office/drawing/2014/main" id="{D4D9851A-E978-29CF-CB10-90DA253E72B0}"/>
              </a:ext>
            </a:extLst>
          </p:cNvPr>
          <p:cNvSpPr txBox="1"/>
          <p:nvPr/>
        </p:nvSpPr>
        <p:spPr bwMode="auto">
          <a:xfrm>
            <a:off x="5868144" y="4293096"/>
            <a:ext cx="3017173" cy="369332"/>
          </a:xfrm>
          <a:prstGeom prst="rect">
            <a:avLst/>
          </a:prstGeom>
          <a:noFill/>
          <a:ln w="9525">
            <a:noFill/>
            <a:miter lim="800000"/>
            <a:headEnd/>
            <a:tailEnd/>
          </a:ln>
        </p:spPr>
        <p:txBody>
          <a:bodyPr wrap="none" rtlCol="0">
            <a:spAutoFit/>
          </a:bodyPr>
          <a:lstStyle/>
          <a:p>
            <a:r>
              <a:rPr kumimoji="1" lang="en-US" altLang="ja-JP" sz="1800" dirty="0"/>
              <a:t>※</a:t>
            </a:r>
            <a:r>
              <a:rPr kumimoji="1" lang="ja-JP" altLang="en-US" sz="1800" dirty="0"/>
              <a:t>性能が出ない＝</a:t>
            </a:r>
            <a:r>
              <a:rPr kumimoji="1" lang="en-US" altLang="ja-JP" sz="1800" dirty="0"/>
              <a:t>CPU</a:t>
            </a:r>
            <a:r>
              <a:rPr kumimoji="1" lang="ja-JP" altLang="en-US" sz="1800" dirty="0"/>
              <a:t>が遊ぶ</a:t>
            </a:r>
          </a:p>
        </p:txBody>
      </p:sp>
    </p:spTree>
    <p:extLst>
      <p:ext uri="{BB962C8B-B14F-4D97-AF65-F5344CB8AC3E}">
        <p14:creationId xmlns:p14="http://schemas.microsoft.com/office/powerpoint/2010/main" val="366969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321E5D-C312-1AA4-5386-7D882FB21CFA}"/>
              </a:ext>
            </a:extLst>
          </p:cNvPr>
          <p:cNvSpPr>
            <a:spLocks noGrp="1"/>
          </p:cNvSpPr>
          <p:nvPr>
            <p:ph type="body" sz="quarter" idx="10"/>
          </p:nvPr>
        </p:nvSpPr>
        <p:spPr/>
        <p:txBody>
          <a:bodyPr/>
          <a:lstStyle/>
          <a:p>
            <a:r>
              <a:rPr kumimoji="1" lang="en-US" altLang="ja-JP"/>
              <a:t>Byte/Flop</a:t>
            </a:r>
            <a:endParaRPr kumimoji="1" lang="ja-JP" altLang="en-US"/>
          </a:p>
        </p:txBody>
      </p:sp>
      <p:sp>
        <p:nvSpPr>
          <p:cNvPr id="3" name="テキスト ボックス 2">
            <a:extLst>
              <a:ext uri="{FF2B5EF4-FFF2-40B4-BE49-F238E27FC236}">
                <a16:creationId xmlns:a16="http://schemas.microsoft.com/office/drawing/2014/main" id="{03326EEA-8E6D-3961-8D84-553B8CD3AD36}"/>
              </a:ext>
            </a:extLst>
          </p:cNvPr>
          <p:cNvSpPr txBox="1"/>
          <p:nvPr/>
        </p:nvSpPr>
        <p:spPr>
          <a:xfrm>
            <a:off x="841419" y="1196752"/>
            <a:ext cx="7402989" cy="584775"/>
          </a:xfrm>
          <a:prstGeom prst="rect">
            <a:avLst/>
          </a:prstGeom>
          <a:noFill/>
        </p:spPr>
        <p:txBody>
          <a:bodyPr wrap="none" rtlCol="0">
            <a:spAutoFit/>
          </a:bodyPr>
          <a:lstStyle/>
          <a:p>
            <a:r>
              <a:rPr lang="en-US" altLang="ja-JP" sz="3200"/>
              <a:t>FLOPS (</a:t>
            </a:r>
            <a:r>
              <a:rPr lang="en-US" altLang="ja-JP" sz="3200">
                <a:solidFill>
                  <a:srgbClr val="FF0000"/>
                </a:solidFill>
              </a:rPr>
              <a:t>fl</a:t>
            </a:r>
            <a:r>
              <a:rPr lang="en-US" altLang="ja-JP" sz="3200"/>
              <a:t>oating </a:t>
            </a:r>
            <a:r>
              <a:rPr lang="en-US" altLang="ja-JP" sz="3200">
                <a:solidFill>
                  <a:srgbClr val="FF0000"/>
                </a:solidFill>
              </a:rPr>
              <a:t>o</a:t>
            </a:r>
            <a:r>
              <a:rPr lang="en-US" altLang="ja-JP" sz="3200"/>
              <a:t>perations </a:t>
            </a:r>
            <a:r>
              <a:rPr lang="en-US" altLang="ja-JP" sz="3200">
                <a:solidFill>
                  <a:srgbClr val="FF0000"/>
                </a:solidFill>
              </a:rPr>
              <a:t>p</a:t>
            </a:r>
            <a:r>
              <a:rPr lang="en-US" altLang="ja-JP" sz="3200"/>
              <a:t>er </a:t>
            </a:r>
            <a:r>
              <a:rPr lang="en-US" altLang="ja-JP" sz="3200">
                <a:solidFill>
                  <a:srgbClr val="FF0000"/>
                </a:solidFill>
              </a:rPr>
              <a:t>s</a:t>
            </a:r>
            <a:r>
              <a:rPr lang="en-US" altLang="ja-JP" sz="3200"/>
              <a:t>econd)</a:t>
            </a:r>
          </a:p>
        </p:txBody>
      </p:sp>
      <p:sp>
        <p:nvSpPr>
          <p:cNvPr id="5" name="テキスト ボックス 4">
            <a:extLst>
              <a:ext uri="{FF2B5EF4-FFF2-40B4-BE49-F238E27FC236}">
                <a16:creationId xmlns:a16="http://schemas.microsoft.com/office/drawing/2014/main" id="{45217214-DD01-B090-F640-8B59D9FB2B69}"/>
              </a:ext>
            </a:extLst>
          </p:cNvPr>
          <p:cNvSpPr txBox="1"/>
          <p:nvPr/>
        </p:nvSpPr>
        <p:spPr>
          <a:xfrm>
            <a:off x="1273467" y="1844824"/>
            <a:ext cx="6624736" cy="954107"/>
          </a:xfrm>
          <a:prstGeom prst="rect">
            <a:avLst/>
          </a:prstGeom>
          <a:noFill/>
        </p:spPr>
        <p:txBody>
          <a:bodyPr wrap="square">
            <a:spAutoFit/>
          </a:bodyPr>
          <a:lstStyle/>
          <a:p>
            <a:r>
              <a:rPr lang="ja-JP" altLang="en-US" sz="2800"/>
              <a:t>計算機の演算性能を表す指標</a:t>
            </a:r>
            <a:endParaRPr lang="en-US" altLang="ja-JP" sz="2800"/>
          </a:p>
          <a:p>
            <a:r>
              <a:rPr lang="ja-JP" altLang="en-US" sz="2800"/>
              <a:t>一秒間に浮動小数点演算を何回できるか</a:t>
            </a:r>
            <a:endParaRPr lang="en-US" altLang="ja-JP" sz="2800"/>
          </a:p>
        </p:txBody>
      </p:sp>
      <p:sp>
        <p:nvSpPr>
          <p:cNvPr id="6" name="テキスト ボックス 5">
            <a:extLst>
              <a:ext uri="{FF2B5EF4-FFF2-40B4-BE49-F238E27FC236}">
                <a16:creationId xmlns:a16="http://schemas.microsoft.com/office/drawing/2014/main" id="{61E6309C-A670-6D76-AF9E-C899A397A32D}"/>
              </a:ext>
            </a:extLst>
          </p:cNvPr>
          <p:cNvSpPr txBox="1"/>
          <p:nvPr/>
        </p:nvSpPr>
        <p:spPr>
          <a:xfrm>
            <a:off x="841419" y="2996952"/>
            <a:ext cx="1324402" cy="584775"/>
          </a:xfrm>
          <a:prstGeom prst="rect">
            <a:avLst/>
          </a:prstGeom>
          <a:noFill/>
        </p:spPr>
        <p:txBody>
          <a:bodyPr wrap="none" rtlCol="0">
            <a:spAutoFit/>
          </a:bodyPr>
          <a:lstStyle/>
          <a:p>
            <a:r>
              <a:rPr lang="en-US" altLang="ja-JP" sz="3200"/>
              <a:t>Byte/s</a:t>
            </a:r>
          </a:p>
        </p:txBody>
      </p:sp>
      <p:sp>
        <p:nvSpPr>
          <p:cNvPr id="7" name="テキスト ボックス 6">
            <a:extLst>
              <a:ext uri="{FF2B5EF4-FFF2-40B4-BE49-F238E27FC236}">
                <a16:creationId xmlns:a16="http://schemas.microsoft.com/office/drawing/2014/main" id="{236B1D2D-1609-27F9-6853-15A6B5489610}"/>
              </a:ext>
            </a:extLst>
          </p:cNvPr>
          <p:cNvSpPr txBox="1"/>
          <p:nvPr/>
        </p:nvSpPr>
        <p:spPr>
          <a:xfrm>
            <a:off x="1259632" y="3645024"/>
            <a:ext cx="6624736" cy="954107"/>
          </a:xfrm>
          <a:prstGeom prst="rect">
            <a:avLst/>
          </a:prstGeom>
          <a:noFill/>
        </p:spPr>
        <p:txBody>
          <a:bodyPr wrap="square">
            <a:spAutoFit/>
          </a:bodyPr>
          <a:lstStyle/>
          <a:p>
            <a:r>
              <a:rPr lang="ja-JP" altLang="en-US" sz="2800"/>
              <a:t>メモリの転送性能を表す指標</a:t>
            </a:r>
            <a:endParaRPr lang="en-US" altLang="ja-JP" sz="2800"/>
          </a:p>
          <a:p>
            <a:r>
              <a:rPr lang="ja-JP" altLang="en-US" sz="2800"/>
              <a:t>一秒間に何バイトを転送できるか</a:t>
            </a:r>
            <a:endParaRPr lang="en-US" altLang="ja-JP" sz="2800"/>
          </a:p>
        </p:txBody>
      </p:sp>
      <p:pic>
        <p:nvPicPr>
          <p:cNvPr id="8" name="Picture 2" descr="ä¼ç¤¾ã®å»ºç©ã®ã¢ã¤ã³ã³ï¼å·¥å ´ï¼">
            <a:extLst>
              <a:ext uri="{FF2B5EF4-FFF2-40B4-BE49-F238E27FC236}">
                <a16:creationId xmlns:a16="http://schemas.microsoft.com/office/drawing/2014/main" id="{40D03E4B-4817-E516-82B1-AA5FD5B7C1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52736"/>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C56C044D-CD98-E0CD-6D5A-5F7A192859AC}"/>
              </a:ext>
            </a:extLst>
          </p:cNvPr>
          <p:cNvPicPr>
            <a:picLocks noChangeAspect="1"/>
          </p:cNvPicPr>
          <p:nvPr/>
        </p:nvPicPr>
        <p:blipFill>
          <a:blip r:embed="rId3"/>
          <a:stretch>
            <a:fillRect/>
          </a:stretch>
        </p:blipFill>
        <p:spPr>
          <a:xfrm>
            <a:off x="16272" y="2996952"/>
            <a:ext cx="823478" cy="646430"/>
          </a:xfrm>
          <a:prstGeom prst="rect">
            <a:avLst/>
          </a:prstGeom>
        </p:spPr>
      </p:pic>
      <p:sp>
        <p:nvSpPr>
          <p:cNvPr id="10" name="テキスト ボックス 9">
            <a:extLst>
              <a:ext uri="{FF2B5EF4-FFF2-40B4-BE49-F238E27FC236}">
                <a16:creationId xmlns:a16="http://schemas.microsoft.com/office/drawing/2014/main" id="{93EA7BF5-769C-3181-6AEC-5A3D1EC8A038}"/>
              </a:ext>
            </a:extLst>
          </p:cNvPr>
          <p:cNvSpPr txBox="1"/>
          <p:nvPr/>
        </p:nvSpPr>
        <p:spPr>
          <a:xfrm>
            <a:off x="971600" y="4797152"/>
            <a:ext cx="2940228" cy="584775"/>
          </a:xfrm>
          <a:prstGeom prst="rect">
            <a:avLst/>
          </a:prstGeom>
          <a:noFill/>
        </p:spPr>
        <p:txBody>
          <a:bodyPr wrap="none" rtlCol="0">
            <a:spAutoFit/>
          </a:bodyPr>
          <a:lstStyle/>
          <a:p>
            <a:r>
              <a:rPr lang="en-US" altLang="ja-JP" sz="3200"/>
              <a:t>Byte/Flop (B/F)</a:t>
            </a:r>
          </a:p>
        </p:txBody>
      </p:sp>
      <p:sp>
        <p:nvSpPr>
          <p:cNvPr id="11" name="テキスト ボックス 10">
            <a:extLst>
              <a:ext uri="{FF2B5EF4-FFF2-40B4-BE49-F238E27FC236}">
                <a16:creationId xmlns:a16="http://schemas.microsoft.com/office/drawing/2014/main" id="{5154D146-2E63-AA60-83C1-D763CAA1D3C2}"/>
              </a:ext>
            </a:extLst>
          </p:cNvPr>
          <p:cNvSpPr txBox="1"/>
          <p:nvPr/>
        </p:nvSpPr>
        <p:spPr>
          <a:xfrm>
            <a:off x="1259632" y="5373216"/>
            <a:ext cx="6624736" cy="954107"/>
          </a:xfrm>
          <a:prstGeom prst="rect">
            <a:avLst/>
          </a:prstGeom>
          <a:noFill/>
        </p:spPr>
        <p:txBody>
          <a:bodyPr wrap="square">
            <a:spAutoFit/>
          </a:bodyPr>
          <a:lstStyle/>
          <a:p>
            <a:r>
              <a:rPr lang="ja-JP" altLang="en-US" sz="2800"/>
              <a:t>メモリ転送性能と演算性能の比</a:t>
            </a:r>
            <a:endParaRPr lang="en-US" altLang="ja-JP" sz="2800"/>
          </a:p>
          <a:p>
            <a:r>
              <a:rPr lang="en-US" altLang="ja-JP" sz="2800"/>
              <a:t>1</a:t>
            </a:r>
            <a:r>
              <a:rPr lang="ja-JP" altLang="en-US" sz="2800"/>
              <a:t>回演算する間に何バイト転送できるか</a:t>
            </a:r>
            <a:endParaRPr lang="en-US" altLang="ja-JP" sz="2800"/>
          </a:p>
        </p:txBody>
      </p:sp>
    </p:spTree>
    <p:extLst>
      <p:ext uri="{BB962C8B-B14F-4D97-AF65-F5344CB8AC3E}">
        <p14:creationId xmlns:p14="http://schemas.microsoft.com/office/powerpoint/2010/main" val="363138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D7AAEE-13AA-538B-EBF1-FBEE1502F842}"/>
              </a:ext>
            </a:extLst>
          </p:cNvPr>
          <p:cNvSpPr>
            <a:spLocks noGrp="1"/>
          </p:cNvSpPr>
          <p:nvPr>
            <p:ph type="body" sz="quarter" idx="10"/>
          </p:nvPr>
        </p:nvSpPr>
        <p:spPr/>
        <p:txBody>
          <a:bodyPr/>
          <a:lstStyle/>
          <a:p>
            <a:r>
              <a:rPr kumimoji="1" lang="en-US" altLang="ja-JP"/>
              <a:t>Byte/Flop</a:t>
            </a:r>
            <a:endParaRPr kumimoji="1" lang="ja-JP" altLang="en-US"/>
          </a:p>
        </p:txBody>
      </p:sp>
      <p:sp>
        <p:nvSpPr>
          <p:cNvPr id="7" name="テキスト ボックス 6">
            <a:extLst>
              <a:ext uri="{FF2B5EF4-FFF2-40B4-BE49-F238E27FC236}">
                <a16:creationId xmlns:a16="http://schemas.microsoft.com/office/drawing/2014/main" id="{65EF6607-A0F6-E558-441B-6CE5B1CCC93A}"/>
              </a:ext>
            </a:extLst>
          </p:cNvPr>
          <p:cNvSpPr txBox="1"/>
          <p:nvPr/>
        </p:nvSpPr>
        <p:spPr>
          <a:xfrm>
            <a:off x="395536" y="1700808"/>
            <a:ext cx="6120680" cy="954107"/>
          </a:xfrm>
          <a:prstGeom prst="rect">
            <a:avLst/>
          </a:prstGeom>
          <a:noFill/>
          <a:ln>
            <a:solidFill>
              <a:schemeClr val="tx1"/>
            </a:solidFill>
          </a:ln>
        </p:spPr>
        <p:txBody>
          <a:bodyPr wrap="square">
            <a:spAutoFit/>
          </a:bodyPr>
          <a:lstStyle/>
          <a:p>
            <a:r>
              <a:rPr lang="nn-NO" altLang="ja-JP" sz="2800" b="0">
                <a:solidFill>
                  <a:srgbClr val="0991B6"/>
                </a:solidFill>
                <a:effectLst/>
                <a:latin typeface="Consolas" panose="020B0609020204030204" pitchFamily="49" charset="0"/>
              </a:rPr>
              <a:t>for</a:t>
            </a:r>
            <a:r>
              <a:rPr lang="nn-NO" altLang="ja-JP" sz="2800" b="0">
                <a:solidFill>
                  <a:srgbClr val="236EBF"/>
                </a:solidFill>
                <a:effectLst/>
                <a:latin typeface="Consolas" panose="020B0609020204030204" pitchFamily="49" charset="0"/>
              </a:rPr>
              <a:t> i </a:t>
            </a:r>
            <a:r>
              <a:rPr lang="nn-NO" altLang="ja-JP" sz="2800" b="0">
                <a:solidFill>
                  <a:srgbClr val="0991B6"/>
                </a:solidFill>
                <a:effectLst/>
                <a:latin typeface="Consolas" panose="020B0609020204030204" pitchFamily="49" charset="0"/>
              </a:rPr>
              <a:t>in</a:t>
            </a:r>
            <a:r>
              <a:rPr lang="nn-NO" altLang="ja-JP" sz="2800" b="0">
                <a:solidFill>
                  <a:srgbClr val="236EBF"/>
                </a:solidFill>
                <a:effectLst/>
                <a:latin typeface="Consolas" panose="020B0609020204030204" pitchFamily="49" charset="0"/>
              </a:rPr>
              <a:t> </a:t>
            </a:r>
            <a:r>
              <a:rPr lang="nn-NO" altLang="ja-JP" sz="2800" b="0">
                <a:solidFill>
                  <a:srgbClr val="08134A"/>
                </a:solidFill>
                <a:effectLst/>
                <a:latin typeface="Consolas" panose="020B0609020204030204" pitchFamily="49" charset="0"/>
              </a:rPr>
              <a:t>range</a:t>
            </a:r>
            <a:r>
              <a:rPr lang="nn-NO" altLang="ja-JP" sz="2800" b="0">
                <a:solidFill>
                  <a:srgbClr val="236EBF"/>
                </a:solidFill>
                <a:effectLst/>
                <a:latin typeface="Consolas" panose="020B0609020204030204" pitchFamily="49" charset="0"/>
              </a:rPr>
              <a:t>(N):</a:t>
            </a:r>
          </a:p>
          <a:p>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v[i]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dt</a:t>
            </a:r>
          </a:p>
        </p:txBody>
      </p:sp>
      <p:sp>
        <p:nvSpPr>
          <p:cNvPr id="8" name="テキスト ボックス 7">
            <a:extLst>
              <a:ext uri="{FF2B5EF4-FFF2-40B4-BE49-F238E27FC236}">
                <a16:creationId xmlns:a16="http://schemas.microsoft.com/office/drawing/2014/main" id="{F2F26E5E-0FF7-0297-33AE-409F6FCB3FEF}"/>
              </a:ext>
            </a:extLst>
          </p:cNvPr>
          <p:cNvSpPr txBox="1"/>
          <p:nvPr/>
        </p:nvSpPr>
        <p:spPr>
          <a:xfrm>
            <a:off x="323528" y="1124744"/>
            <a:ext cx="7366119" cy="523220"/>
          </a:xfrm>
          <a:prstGeom prst="rect">
            <a:avLst/>
          </a:prstGeom>
          <a:noFill/>
        </p:spPr>
        <p:txBody>
          <a:bodyPr wrap="none" rtlCol="0">
            <a:spAutoFit/>
          </a:bodyPr>
          <a:lstStyle/>
          <a:p>
            <a:r>
              <a:rPr kumimoji="1" lang="ja-JP" altLang="en-US" sz="2800"/>
              <a:t>一次元の運動方程式で位置を更新するコード</a:t>
            </a:r>
          </a:p>
        </p:txBody>
      </p:sp>
      <p:sp>
        <p:nvSpPr>
          <p:cNvPr id="9" name="テキスト ボックス 8">
            <a:extLst>
              <a:ext uri="{FF2B5EF4-FFF2-40B4-BE49-F238E27FC236}">
                <a16:creationId xmlns:a16="http://schemas.microsoft.com/office/drawing/2014/main" id="{5E30B1AF-ADC8-19F9-242D-F8D8F9026C67}"/>
              </a:ext>
            </a:extLst>
          </p:cNvPr>
          <p:cNvSpPr txBox="1"/>
          <p:nvPr/>
        </p:nvSpPr>
        <p:spPr>
          <a:xfrm>
            <a:off x="395536" y="2708920"/>
            <a:ext cx="6624736" cy="1815882"/>
          </a:xfrm>
          <a:prstGeom prst="rect">
            <a:avLst/>
          </a:prstGeom>
          <a:noFill/>
        </p:spPr>
        <p:txBody>
          <a:bodyPr wrap="square" rtlCol="0">
            <a:spAutoFit/>
          </a:bodyPr>
          <a:lstStyle/>
          <a:p>
            <a:r>
              <a:rPr lang="ja-JP" altLang="en-US" sz="2800"/>
              <a:t>ループ内のメモリ転送と計算量</a:t>
            </a:r>
            <a:endParaRPr lang="en-US" altLang="ja-JP" sz="2800"/>
          </a:p>
          <a:p>
            <a:pPr marL="514350" indent="-514350">
              <a:buAutoNum type="arabicPeriod"/>
            </a:pPr>
            <a:r>
              <a:rPr lang="en-US" altLang="ja-JP" sz="2800"/>
              <a:t>r[i]</a:t>
            </a:r>
            <a:r>
              <a:rPr lang="ja-JP" altLang="en-US" sz="2800"/>
              <a:t>と</a:t>
            </a:r>
            <a:r>
              <a:rPr lang="en-US" altLang="ja-JP" sz="2800"/>
              <a:t>v[i]</a:t>
            </a:r>
            <a:r>
              <a:rPr lang="ja-JP" altLang="en-US" sz="2800"/>
              <a:t>をロードする </a:t>
            </a:r>
            <a:r>
              <a:rPr lang="en-US" altLang="ja-JP" sz="2800"/>
              <a:t>(16 Bytes)</a:t>
            </a:r>
          </a:p>
          <a:p>
            <a:pPr marL="514350" indent="-514350">
              <a:buAutoNum type="arabicPeriod"/>
            </a:pPr>
            <a:r>
              <a:rPr kumimoji="1" lang="ja-JP" altLang="en-US" sz="2800"/>
              <a:t>加算と乗算を実行する</a:t>
            </a:r>
            <a:r>
              <a:rPr kumimoji="1" lang="en-US" altLang="ja-JP" sz="2800"/>
              <a:t>(2 FLOPS)</a:t>
            </a:r>
          </a:p>
          <a:p>
            <a:pPr marL="514350" indent="-514350">
              <a:buAutoNum type="arabicPeriod"/>
            </a:pPr>
            <a:r>
              <a:rPr lang="en-US" altLang="ja-JP" sz="2800"/>
              <a:t>r[i]</a:t>
            </a:r>
            <a:r>
              <a:rPr lang="ja-JP" altLang="en-US" sz="2800"/>
              <a:t>をストアする </a:t>
            </a:r>
            <a:r>
              <a:rPr lang="en-US" altLang="ja-JP" sz="2800"/>
              <a:t>(8 Bytes)</a:t>
            </a:r>
            <a:endParaRPr kumimoji="1" lang="ja-JP" altLang="en-US" sz="2800"/>
          </a:p>
        </p:txBody>
      </p:sp>
      <p:sp>
        <p:nvSpPr>
          <p:cNvPr id="10" name="テキスト ボックス 9">
            <a:extLst>
              <a:ext uri="{FF2B5EF4-FFF2-40B4-BE49-F238E27FC236}">
                <a16:creationId xmlns:a16="http://schemas.microsoft.com/office/drawing/2014/main" id="{BC07EE01-3033-03CE-821F-50D973BFC2A6}"/>
              </a:ext>
            </a:extLst>
          </p:cNvPr>
          <p:cNvSpPr txBox="1"/>
          <p:nvPr/>
        </p:nvSpPr>
        <p:spPr>
          <a:xfrm>
            <a:off x="179512" y="4797152"/>
            <a:ext cx="8723863" cy="954107"/>
          </a:xfrm>
          <a:prstGeom prst="rect">
            <a:avLst/>
          </a:prstGeom>
          <a:noFill/>
        </p:spPr>
        <p:txBody>
          <a:bodyPr wrap="none" rtlCol="0">
            <a:spAutoFit/>
          </a:bodyPr>
          <a:lstStyle/>
          <a:p>
            <a:r>
              <a:rPr lang="ja-JP" altLang="en-US" sz="2800"/>
              <a:t>このコードで</a:t>
            </a:r>
            <a:r>
              <a:rPr lang="en-US" altLang="ja-JP" sz="2800"/>
              <a:t>CPU</a:t>
            </a:r>
            <a:r>
              <a:rPr lang="ja-JP" altLang="en-US" sz="2800"/>
              <a:t>が遊ばないためには、</a:t>
            </a:r>
            <a:r>
              <a:rPr lang="en-US" altLang="ja-JP" sz="2800"/>
              <a:t>B/F</a:t>
            </a:r>
            <a:r>
              <a:rPr lang="ja-JP" altLang="en-US" sz="2800"/>
              <a:t>が</a:t>
            </a:r>
            <a:r>
              <a:rPr lang="en-US" altLang="ja-JP" sz="2800"/>
              <a:t>12</a:t>
            </a:r>
            <a:r>
              <a:rPr lang="ja-JP" altLang="en-US" sz="2800"/>
              <a:t>必要</a:t>
            </a:r>
            <a:endParaRPr lang="en-US" altLang="ja-JP" sz="2800"/>
          </a:p>
          <a:p>
            <a:r>
              <a:rPr kumimoji="1" lang="ja-JP" altLang="en-US" sz="2800"/>
              <a:t>現代の</a:t>
            </a:r>
            <a:r>
              <a:rPr kumimoji="1" lang="en-US" altLang="ja-JP" sz="2800"/>
              <a:t>CPU</a:t>
            </a:r>
            <a:r>
              <a:rPr kumimoji="1" lang="ja-JP" altLang="en-US" sz="2800"/>
              <a:t>の典型的な</a:t>
            </a:r>
            <a:r>
              <a:rPr kumimoji="1" lang="en-US" altLang="ja-JP" sz="2800"/>
              <a:t>B/F</a:t>
            </a:r>
            <a:r>
              <a:rPr kumimoji="1" lang="ja-JP" altLang="en-US" sz="2800"/>
              <a:t>値は</a:t>
            </a:r>
            <a:r>
              <a:rPr kumimoji="1" lang="en-US" altLang="ja-JP" sz="2800"/>
              <a:t>0.5</a:t>
            </a:r>
            <a:r>
              <a:rPr kumimoji="1" lang="ja-JP" altLang="en-US" sz="2800"/>
              <a:t>程度</a:t>
            </a:r>
            <a:endParaRPr kumimoji="1" lang="en-US" altLang="ja-JP" sz="2800"/>
          </a:p>
        </p:txBody>
      </p:sp>
      <p:sp>
        <p:nvSpPr>
          <p:cNvPr id="11" name="テキスト ボックス 10">
            <a:extLst>
              <a:ext uri="{FF2B5EF4-FFF2-40B4-BE49-F238E27FC236}">
                <a16:creationId xmlns:a16="http://schemas.microsoft.com/office/drawing/2014/main" id="{EF8C0798-8801-55CB-7052-7B0E15251CEA}"/>
              </a:ext>
            </a:extLst>
          </p:cNvPr>
          <p:cNvSpPr txBox="1"/>
          <p:nvPr/>
        </p:nvSpPr>
        <p:spPr>
          <a:xfrm>
            <a:off x="1187624" y="5949280"/>
            <a:ext cx="5912196" cy="523220"/>
          </a:xfrm>
          <a:prstGeom prst="rect">
            <a:avLst/>
          </a:prstGeom>
          <a:noFill/>
        </p:spPr>
        <p:txBody>
          <a:bodyPr wrap="none" rtlCol="0">
            <a:spAutoFit/>
          </a:bodyPr>
          <a:lstStyle/>
          <a:p>
            <a:r>
              <a:rPr kumimoji="1" lang="ja-JP" altLang="en-US" sz="2800"/>
              <a:t>ピーク性能の</a:t>
            </a:r>
            <a:r>
              <a:rPr kumimoji="1" lang="en-US" altLang="ja-JP" sz="2800"/>
              <a:t>1/24</a:t>
            </a:r>
            <a:r>
              <a:rPr kumimoji="1" lang="ja-JP" altLang="en-US" sz="2800"/>
              <a:t>まで</a:t>
            </a:r>
            <a:r>
              <a:rPr lang="ja-JP" altLang="en-US" sz="2800"/>
              <a:t>しか出せない</a:t>
            </a:r>
            <a:endParaRPr kumimoji="1" lang="ja-JP" altLang="en-US" sz="2800"/>
          </a:p>
        </p:txBody>
      </p:sp>
      <p:sp>
        <p:nvSpPr>
          <p:cNvPr id="12" name="矢印: 右 11">
            <a:extLst>
              <a:ext uri="{FF2B5EF4-FFF2-40B4-BE49-F238E27FC236}">
                <a16:creationId xmlns:a16="http://schemas.microsoft.com/office/drawing/2014/main" id="{AFF96F8C-48A5-6E36-DAAB-3E6DEDE0E2E8}"/>
              </a:ext>
            </a:extLst>
          </p:cNvPr>
          <p:cNvSpPr/>
          <p:nvPr/>
        </p:nvSpPr>
        <p:spPr>
          <a:xfrm>
            <a:off x="611560" y="5968704"/>
            <a:ext cx="576064"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902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D974D7E-1D55-B6CE-610C-9C0F84179D56}"/>
              </a:ext>
            </a:extLst>
          </p:cNvPr>
          <p:cNvSpPr>
            <a:spLocks noGrp="1"/>
          </p:cNvSpPr>
          <p:nvPr>
            <p:ph type="body" sz="quarter" idx="10"/>
          </p:nvPr>
        </p:nvSpPr>
        <p:spPr/>
        <p:txBody>
          <a:bodyPr/>
          <a:lstStyle/>
          <a:p>
            <a:r>
              <a:rPr kumimoji="1" lang="ja-JP" altLang="en-US" dirty="0"/>
              <a:t>分子</a:t>
            </a:r>
            <a:r>
              <a:rPr kumimoji="1" lang="ja-JP" altLang="en-US"/>
              <a:t>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1B4F1D2-E5E0-F0F4-A2D5-D8B1DFBDCF02}"/>
                  </a:ext>
                </a:extLst>
              </p:cNvPr>
              <p:cNvSpPr txBox="1"/>
              <p:nvPr/>
            </p:nvSpPr>
            <p:spPr>
              <a:xfrm>
                <a:off x="2843808" y="2276872"/>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4" name="テキスト ボックス 3">
                <a:extLst>
                  <a:ext uri="{FF2B5EF4-FFF2-40B4-BE49-F238E27FC236}">
                    <a16:creationId xmlns:a16="http://schemas.microsoft.com/office/drawing/2014/main" id="{B1B4F1D2-E5E0-F0F4-A2D5-D8B1DFBDCF02}"/>
                  </a:ext>
                </a:extLst>
              </p:cNvPr>
              <p:cNvSpPr txBox="1">
                <a:spLocks noRot="1" noChangeAspect="1" noMove="1" noResize="1" noEditPoints="1" noAdjustHandles="1" noChangeArrowheads="1" noChangeShapeType="1" noTextEdit="1"/>
              </p:cNvSpPr>
              <p:nvPr/>
            </p:nvSpPr>
            <p:spPr>
              <a:xfrm>
                <a:off x="2843808" y="2276872"/>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70D8F8A-66A7-253E-0DC2-33D5FD578604}"/>
              </a:ext>
            </a:extLst>
          </p:cNvPr>
          <p:cNvSpPr txBox="1"/>
          <p:nvPr/>
        </p:nvSpPr>
        <p:spPr>
          <a:xfrm>
            <a:off x="899592" y="1340768"/>
            <a:ext cx="6955750" cy="769441"/>
          </a:xfrm>
          <a:prstGeom prst="rect">
            <a:avLst/>
          </a:prstGeom>
          <a:noFill/>
        </p:spPr>
        <p:txBody>
          <a:bodyPr wrap="none" rtlCol="0">
            <a:spAutoFit/>
          </a:bodyPr>
          <a:lstStyle/>
          <a:p>
            <a:r>
              <a:rPr lang="ja-JP" altLang="en-US" sz="4400" dirty="0"/>
              <a:t>運動方程式を数値積分する</a:t>
            </a:r>
            <a:endParaRPr kumimoji="1" lang="ja-JP" altLang="en-US" sz="4400" dirty="0"/>
          </a:p>
        </p:txBody>
      </p:sp>
      <p:sp>
        <p:nvSpPr>
          <p:cNvPr id="7" name="テキスト ボックス 6">
            <a:extLst>
              <a:ext uri="{FF2B5EF4-FFF2-40B4-BE49-F238E27FC236}">
                <a16:creationId xmlns:a16="http://schemas.microsoft.com/office/drawing/2014/main" id="{7BAA19D0-ABB8-A8C4-D4DD-AB80384D5A11}"/>
              </a:ext>
            </a:extLst>
          </p:cNvPr>
          <p:cNvSpPr txBox="1"/>
          <p:nvPr/>
        </p:nvSpPr>
        <p:spPr>
          <a:xfrm>
            <a:off x="611560" y="3717032"/>
            <a:ext cx="7952818" cy="1815882"/>
          </a:xfrm>
          <a:prstGeom prst="rect">
            <a:avLst/>
          </a:prstGeom>
          <a:noFill/>
        </p:spPr>
        <p:txBody>
          <a:bodyPr wrap="none" rtlCol="0">
            <a:spAutoFit/>
          </a:bodyPr>
          <a:lstStyle/>
          <a:p>
            <a:pPr marL="342900" indent="-342900">
              <a:buAutoNum type="arabicPeriod"/>
            </a:pPr>
            <a:r>
              <a:rPr kumimoji="1" lang="ja-JP" altLang="en-US" sz="2800" dirty="0"/>
              <a:t>原子の初期配置と初期速度を決める</a:t>
            </a:r>
            <a:endParaRPr kumimoji="1" lang="en-US" altLang="ja-JP" sz="2800" dirty="0"/>
          </a:p>
          <a:p>
            <a:pPr marL="342900" indent="-342900">
              <a:buAutoNum type="arabicPeriod"/>
            </a:pPr>
            <a:r>
              <a:rPr kumimoji="1" lang="ja-JP" altLang="en-US" sz="2800" dirty="0"/>
              <a:t>原子の位置を更新</a:t>
            </a:r>
            <a:endParaRPr kumimoji="1" lang="en-US" altLang="ja-JP" sz="2800" dirty="0"/>
          </a:p>
          <a:p>
            <a:pPr marL="342900" indent="-342900">
              <a:buAutoNum type="arabicPeriod"/>
            </a:pPr>
            <a:r>
              <a:rPr lang="ja-JP" altLang="en-US" sz="2800" dirty="0"/>
              <a:t>原子間に働く力</a:t>
            </a:r>
            <a:r>
              <a:rPr lang="en-US" altLang="ja-JP" sz="2800" dirty="0"/>
              <a:t>(</a:t>
            </a:r>
            <a:r>
              <a:rPr lang="ja-JP" altLang="en-US" sz="2800" dirty="0"/>
              <a:t>力積</a:t>
            </a:r>
            <a:r>
              <a:rPr lang="en-US" altLang="ja-JP" sz="2800" dirty="0"/>
              <a:t>)</a:t>
            </a:r>
            <a:r>
              <a:rPr lang="ja-JP" altLang="en-US" sz="2800" dirty="0"/>
              <a:t>を計算し、運動量を更新</a:t>
            </a:r>
            <a:endParaRPr lang="en-US" altLang="ja-JP" sz="2800" dirty="0"/>
          </a:p>
          <a:p>
            <a:pPr marL="342900" indent="-342900">
              <a:buAutoNum type="arabicPeriod"/>
            </a:pPr>
            <a:r>
              <a:rPr lang="en-US" altLang="ja-JP" sz="2800" dirty="0"/>
              <a:t>2.3.</a:t>
            </a:r>
            <a:r>
              <a:rPr lang="ja-JP" altLang="en-US" sz="2800" dirty="0"/>
              <a:t>のステップを繰り返す</a:t>
            </a:r>
            <a:endParaRPr kumimoji="1" lang="ja-JP" altLang="en-US" sz="2800" dirty="0"/>
          </a:p>
        </p:txBody>
      </p:sp>
    </p:spTree>
    <p:extLst>
      <p:ext uri="{BB962C8B-B14F-4D97-AF65-F5344CB8AC3E}">
        <p14:creationId xmlns:p14="http://schemas.microsoft.com/office/powerpoint/2010/main" val="3797248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05AED2-7BC4-A974-2AA2-C266CA27DEFF}"/>
              </a:ext>
            </a:extLst>
          </p:cNvPr>
          <p:cNvSpPr>
            <a:spLocks noGrp="1"/>
          </p:cNvSpPr>
          <p:nvPr>
            <p:ph type="body" sz="quarter" idx="10"/>
          </p:nvPr>
        </p:nvSpPr>
        <p:spPr/>
        <p:txBody>
          <a:bodyPr/>
          <a:lstStyle/>
          <a:p>
            <a:r>
              <a:rPr lang="ja-JP" altLang="en-US"/>
              <a:t>キャッシュ</a:t>
            </a:r>
            <a:endParaRPr kumimoji="1" lang="ja-JP" altLang="en-US"/>
          </a:p>
        </p:txBody>
      </p:sp>
      <p:sp>
        <p:nvSpPr>
          <p:cNvPr id="3" name="テキスト ボックス 2">
            <a:extLst>
              <a:ext uri="{FF2B5EF4-FFF2-40B4-BE49-F238E27FC236}">
                <a16:creationId xmlns:a16="http://schemas.microsoft.com/office/drawing/2014/main" id="{16A99250-10B0-4C19-1A1B-A12E90F14BA7}"/>
              </a:ext>
            </a:extLst>
          </p:cNvPr>
          <p:cNvSpPr txBox="1"/>
          <p:nvPr/>
        </p:nvSpPr>
        <p:spPr>
          <a:xfrm>
            <a:off x="179512" y="1268760"/>
            <a:ext cx="8084264" cy="830997"/>
          </a:xfrm>
          <a:prstGeom prst="rect">
            <a:avLst/>
          </a:prstGeom>
          <a:noFill/>
        </p:spPr>
        <p:txBody>
          <a:bodyPr wrap="none" rtlCol="0">
            <a:spAutoFit/>
          </a:bodyPr>
          <a:lstStyle/>
          <a:p>
            <a:r>
              <a:rPr lang="ja-JP" altLang="en-US" sz="2400"/>
              <a:t>メモリは大容量だが遠くてデータ転送が間に合わない</a:t>
            </a:r>
            <a:endParaRPr lang="en-US" altLang="ja-JP" sz="2400"/>
          </a:p>
          <a:p>
            <a:r>
              <a:rPr lang="ja-JP" altLang="en-US" sz="2400"/>
              <a:t>→演算器の近くに小容量高速なメモリを置く</a:t>
            </a:r>
            <a:r>
              <a:rPr lang="en-US" altLang="ja-JP" sz="2400"/>
              <a:t>(</a:t>
            </a:r>
            <a:r>
              <a:rPr lang="ja-JP" altLang="en-US" sz="2400">
                <a:solidFill>
                  <a:srgbClr val="FF0000"/>
                </a:solidFill>
              </a:rPr>
              <a:t>キャッシュ</a:t>
            </a:r>
            <a:r>
              <a:rPr lang="en-US" altLang="ja-JP" sz="2400"/>
              <a:t>)</a:t>
            </a:r>
          </a:p>
        </p:txBody>
      </p:sp>
      <p:pic>
        <p:nvPicPr>
          <p:cNvPr id="4" name="Picture 2" descr="ä¼ç¤¾ã®å»ºç©ã®ã¢ã¤ã³ã³ï¼å·¥å ´ï¼">
            <a:extLst>
              <a:ext uri="{FF2B5EF4-FFF2-40B4-BE49-F238E27FC236}">
                <a16:creationId xmlns:a16="http://schemas.microsoft.com/office/drawing/2014/main" id="{65677517-0838-6073-0BA2-670E1FAA37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CFDF4E8E-A03F-F4AB-DE93-C8C69E4A40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8A638A0-13E8-D5BF-034D-D4993CF95D42}"/>
              </a:ext>
            </a:extLst>
          </p:cNvPr>
          <p:cNvSpPr txBox="1"/>
          <p:nvPr/>
        </p:nvSpPr>
        <p:spPr bwMode="auto">
          <a:xfrm>
            <a:off x="971600" y="2492896"/>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8" name="テキスト ボックス 7">
            <a:extLst>
              <a:ext uri="{FF2B5EF4-FFF2-40B4-BE49-F238E27FC236}">
                <a16:creationId xmlns:a16="http://schemas.microsoft.com/office/drawing/2014/main" id="{30A3A893-344A-9AFD-C37B-523917E602E6}"/>
              </a:ext>
            </a:extLst>
          </p:cNvPr>
          <p:cNvSpPr txBox="1"/>
          <p:nvPr/>
        </p:nvSpPr>
        <p:spPr>
          <a:xfrm>
            <a:off x="323528" y="3996833"/>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9" name="テキスト ボックス 8">
            <a:extLst>
              <a:ext uri="{FF2B5EF4-FFF2-40B4-BE49-F238E27FC236}">
                <a16:creationId xmlns:a16="http://schemas.microsoft.com/office/drawing/2014/main" id="{E427DF03-16C0-0825-B2B1-C8B614FDF287}"/>
              </a:ext>
            </a:extLst>
          </p:cNvPr>
          <p:cNvSpPr txBox="1"/>
          <p:nvPr/>
        </p:nvSpPr>
        <p:spPr>
          <a:xfrm>
            <a:off x="1403648" y="3987541"/>
            <a:ext cx="877163" cy="369332"/>
          </a:xfrm>
          <a:prstGeom prst="rect">
            <a:avLst/>
          </a:prstGeom>
          <a:noFill/>
        </p:spPr>
        <p:txBody>
          <a:bodyPr wrap="none" rtlCol="0">
            <a:spAutoFit/>
          </a:bodyPr>
          <a:lstStyle/>
          <a:p>
            <a:r>
              <a:rPr lang="ja-JP" altLang="en-US"/>
              <a:t>演算器</a:t>
            </a:r>
            <a:endParaRPr kumimoji="1" lang="ja-JP" altLang="en-US"/>
          </a:p>
        </p:txBody>
      </p:sp>
      <p:pic>
        <p:nvPicPr>
          <p:cNvPr id="1026" name="Picture 2" descr="物置小屋のイラスト">
            <a:extLst>
              <a:ext uri="{FF2B5EF4-FFF2-40B4-BE49-F238E27FC236}">
                <a16:creationId xmlns:a16="http://schemas.microsoft.com/office/drawing/2014/main" id="{2563A519-6E19-AECC-3671-921CF6F3D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35699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A16DB740-E5E4-B21C-F7F6-6C354B37DEF3}"/>
              </a:ext>
            </a:extLst>
          </p:cNvPr>
          <p:cNvPicPr>
            <a:picLocks noChangeAspect="1"/>
          </p:cNvPicPr>
          <p:nvPr/>
        </p:nvPicPr>
        <p:blipFill>
          <a:blip r:embed="rId4"/>
          <a:stretch>
            <a:fillRect/>
          </a:stretch>
        </p:blipFill>
        <p:spPr>
          <a:xfrm>
            <a:off x="3707904" y="3645024"/>
            <a:ext cx="739140" cy="739140"/>
          </a:xfrm>
          <a:prstGeom prst="rect">
            <a:avLst/>
          </a:prstGeom>
        </p:spPr>
      </p:pic>
      <p:sp>
        <p:nvSpPr>
          <p:cNvPr id="12" name="テキスト ボックス 11">
            <a:extLst>
              <a:ext uri="{FF2B5EF4-FFF2-40B4-BE49-F238E27FC236}">
                <a16:creationId xmlns:a16="http://schemas.microsoft.com/office/drawing/2014/main" id="{660AD22D-1D27-65F8-6F56-C7ACA3BB9ACA}"/>
              </a:ext>
            </a:extLst>
          </p:cNvPr>
          <p:cNvSpPr txBox="1"/>
          <p:nvPr/>
        </p:nvSpPr>
        <p:spPr bwMode="auto">
          <a:xfrm>
            <a:off x="2627784" y="2492896"/>
            <a:ext cx="1467068" cy="400110"/>
          </a:xfrm>
          <a:prstGeom prst="rect">
            <a:avLst/>
          </a:prstGeom>
          <a:noFill/>
          <a:ln w="9525">
            <a:noFill/>
            <a:miter lim="800000"/>
            <a:headEnd/>
            <a:tailEnd/>
          </a:ln>
        </p:spPr>
        <p:txBody>
          <a:bodyPr wrap="none" rtlCol="0">
            <a:spAutoFit/>
          </a:bodyPr>
          <a:lstStyle/>
          <a:p>
            <a:r>
              <a:rPr kumimoji="1" lang="ja-JP" altLang="en-US" sz="2000"/>
              <a:t>キャッシュ</a:t>
            </a:r>
            <a:endParaRPr kumimoji="1" lang="ja-JP" altLang="en-US" sz="2000" dirty="0"/>
          </a:p>
        </p:txBody>
      </p:sp>
      <p:pic>
        <p:nvPicPr>
          <p:cNvPr id="13" name="図 12">
            <a:extLst>
              <a:ext uri="{FF2B5EF4-FFF2-40B4-BE49-F238E27FC236}">
                <a16:creationId xmlns:a16="http://schemas.microsoft.com/office/drawing/2014/main" id="{3D28E902-5519-837E-6E38-816731CAD18B}"/>
              </a:ext>
            </a:extLst>
          </p:cNvPr>
          <p:cNvPicPr>
            <a:picLocks noChangeAspect="1"/>
          </p:cNvPicPr>
          <p:nvPr/>
        </p:nvPicPr>
        <p:blipFill>
          <a:blip r:embed="rId4"/>
          <a:stretch>
            <a:fillRect/>
          </a:stretch>
        </p:blipFill>
        <p:spPr>
          <a:xfrm>
            <a:off x="3707904" y="2996952"/>
            <a:ext cx="739140" cy="739140"/>
          </a:xfrm>
          <a:prstGeom prst="rect">
            <a:avLst/>
          </a:prstGeom>
        </p:spPr>
      </p:pic>
      <p:pic>
        <p:nvPicPr>
          <p:cNvPr id="14" name="Picture 2" descr="倉庫のイラスト">
            <a:extLst>
              <a:ext uri="{FF2B5EF4-FFF2-40B4-BE49-F238E27FC236}">
                <a16:creationId xmlns:a16="http://schemas.microsoft.com/office/drawing/2014/main" id="{94A6472E-2898-97DF-7528-C6485BB6C1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360" y="3212976"/>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道路と車のイラスト">
            <a:extLst>
              <a:ext uri="{FF2B5EF4-FFF2-40B4-BE49-F238E27FC236}">
                <a16:creationId xmlns:a16="http://schemas.microsoft.com/office/drawing/2014/main" id="{13370D3B-18E1-AAE1-3C22-C2DD4E314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656536"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B22FB458-FB37-475A-0707-1D32D673D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00352"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EFDC3EE0-A709-D05E-DA17-78E4B65D2A67}"/>
              </a:ext>
            </a:extLst>
          </p:cNvPr>
          <p:cNvPicPr>
            <a:picLocks noChangeAspect="1"/>
          </p:cNvPicPr>
          <p:nvPr/>
        </p:nvPicPr>
        <p:blipFill>
          <a:blip r:embed="rId7"/>
          <a:stretch>
            <a:fillRect/>
          </a:stretch>
        </p:blipFill>
        <p:spPr>
          <a:xfrm flipH="1">
            <a:off x="6907646" y="3541193"/>
            <a:ext cx="731748" cy="574422"/>
          </a:xfrm>
          <a:prstGeom prst="rect">
            <a:avLst/>
          </a:prstGeom>
        </p:spPr>
      </p:pic>
      <p:sp>
        <p:nvSpPr>
          <p:cNvPr id="18" name="テキスト ボックス 17">
            <a:extLst>
              <a:ext uri="{FF2B5EF4-FFF2-40B4-BE49-F238E27FC236}">
                <a16:creationId xmlns:a16="http://schemas.microsoft.com/office/drawing/2014/main" id="{96ED1749-1D98-5774-18BC-85BBCE25261E}"/>
              </a:ext>
            </a:extLst>
          </p:cNvPr>
          <p:cNvSpPr txBox="1"/>
          <p:nvPr/>
        </p:nvSpPr>
        <p:spPr bwMode="auto">
          <a:xfrm>
            <a:off x="7866365" y="2492896"/>
            <a:ext cx="954107" cy="400110"/>
          </a:xfrm>
          <a:prstGeom prst="rect">
            <a:avLst/>
          </a:prstGeom>
          <a:noFill/>
          <a:ln w="9525">
            <a:noFill/>
            <a:miter lim="800000"/>
            <a:headEnd/>
            <a:tailEnd/>
          </a:ln>
        </p:spPr>
        <p:txBody>
          <a:bodyPr wrap="none" rtlCol="0">
            <a:spAutoFit/>
          </a:bodyPr>
          <a:lstStyle/>
          <a:p>
            <a:r>
              <a:rPr kumimoji="1" lang="ja-JP" altLang="en-US" sz="2000"/>
              <a:t>メモリ</a:t>
            </a:r>
            <a:endParaRPr kumimoji="1" lang="ja-JP" altLang="en-US" sz="2000" dirty="0"/>
          </a:p>
        </p:txBody>
      </p:sp>
      <p:pic>
        <p:nvPicPr>
          <p:cNvPr id="19" name="図 18">
            <a:extLst>
              <a:ext uri="{FF2B5EF4-FFF2-40B4-BE49-F238E27FC236}">
                <a16:creationId xmlns:a16="http://schemas.microsoft.com/office/drawing/2014/main" id="{CDCE4432-8183-3043-504D-EF7D4A86FAC4}"/>
              </a:ext>
            </a:extLst>
          </p:cNvPr>
          <p:cNvPicPr>
            <a:picLocks noChangeAspect="1"/>
          </p:cNvPicPr>
          <p:nvPr/>
        </p:nvPicPr>
        <p:blipFill>
          <a:blip r:embed="rId7"/>
          <a:stretch>
            <a:fillRect/>
          </a:stretch>
        </p:blipFill>
        <p:spPr>
          <a:xfrm>
            <a:off x="4644008" y="3140968"/>
            <a:ext cx="793619" cy="622991"/>
          </a:xfrm>
          <a:prstGeom prst="rect">
            <a:avLst/>
          </a:prstGeom>
        </p:spPr>
      </p:pic>
      <p:sp>
        <p:nvSpPr>
          <p:cNvPr id="10" name="テキスト ボックス 9">
            <a:extLst>
              <a:ext uri="{FF2B5EF4-FFF2-40B4-BE49-F238E27FC236}">
                <a16:creationId xmlns:a16="http://schemas.microsoft.com/office/drawing/2014/main" id="{13C76082-9E9F-9A99-2065-64088BC23C8F}"/>
              </a:ext>
            </a:extLst>
          </p:cNvPr>
          <p:cNvSpPr txBox="1"/>
          <p:nvPr/>
        </p:nvSpPr>
        <p:spPr>
          <a:xfrm>
            <a:off x="323528" y="4653136"/>
            <a:ext cx="8352928" cy="830997"/>
          </a:xfrm>
          <a:prstGeom prst="rect">
            <a:avLst/>
          </a:prstGeom>
          <a:noFill/>
        </p:spPr>
        <p:txBody>
          <a:bodyPr wrap="square" rtlCol="0">
            <a:spAutoFit/>
          </a:bodyPr>
          <a:lstStyle/>
          <a:p>
            <a:r>
              <a:rPr kumimoji="1" lang="ja-JP" altLang="en-US" sz="2400"/>
              <a:t>一度使ったデータは再利用する可能性が高いため、演算器の近くにデータを残しておく</a:t>
            </a:r>
          </a:p>
        </p:txBody>
      </p:sp>
    </p:spTree>
    <p:extLst>
      <p:ext uri="{BB962C8B-B14F-4D97-AF65-F5344CB8AC3E}">
        <p14:creationId xmlns:p14="http://schemas.microsoft.com/office/powerpoint/2010/main" val="1096169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左矢印 10">
            <a:extLst>
              <a:ext uri="{FF2B5EF4-FFF2-40B4-BE49-F238E27FC236}">
                <a16:creationId xmlns:a16="http://schemas.microsoft.com/office/drawing/2014/main" id="{4CC049D8-0136-3401-A73A-6CF3F1D46FDE}"/>
              </a:ext>
            </a:extLst>
          </p:cNvPr>
          <p:cNvSpPr/>
          <p:nvPr/>
        </p:nvSpPr>
        <p:spPr>
          <a:xfrm>
            <a:off x="248376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 name="テキスト プレースホルダー 1">
            <a:extLst>
              <a:ext uri="{FF2B5EF4-FFF2-40B4-BE49-F238E27FC236}">
                <a16:creationId xmlns:a16="http://schemas.microsoft.com/office/drawing/2014/main" id="{ECF7E69E-F65E-D8ED-E572-0F04CC7C38B8}"/>
              </a:ext>
            </a:extLst>
          </p:cNvPr>
          <p:cNvSpPr>
            <a:spLocks noGrp="1"/>
          </p:cNvSpPr>
          <p:nvPr>
            <p:ph type="body" sz="quarter" idx="10"/>
          </p:nvPr>
        </p:nvSpPr>
        <p:spPr/>
        <p:txBody>
          <a:bodyPr/>
          <a:lstStyle/>
          <a:p>
            <a:r>
              <a:rPr lang="ja-JP" altLang="en-US"/>
              <a:t>キャッシュ</a:t>
            </a:r>
            <a:endParaRPr kumimoji="1" lang="ja-JP" altLang="en-US"/>
          </a:p>
        </p:txBody>
      </p:sp>
      <p:pic>
        <p:nvPicPr>
          <p:cNvPr id="3" name="Picture 2" descr="ä¼ç¤¾ã®å»ºç©ã®ã¢ã¤ã³ã³ï¼å·¥å ´ï¼">
            <a:extLst>
              <a:ext uri="{FF2B5EF4-FFF2-40B4-BE49-F238E27FC236}">
                <a16:creationId xmlns:a16="http://schemas.microsoft.com/office/drawing/2014/main" id="{AF7D3D28-8165-D67C-3906-45D7484D01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2933174"/>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B58CB003-B3C1-1DB9-20DE-9633ECDBFD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3568" y="1997071"/>
            <a:ext cx="840334" cy="89397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733B59D-0B03-4931-647A-1D6F6DA05AE4}"/>
              </a:ext>
            </a:extLst>
          </p:cNvPr>
          <p:cNvSpPr txBox="1"/>
          <p:nvPr/>
        </p:nvSpPr>
        <p:spPr>
          <a:xfrm>
            <a:off x="251520" y="1052736"/>
            <a:ext cx="8494633" cy="461665"/>
          </a:xfrm>
          <a:prstGeom prst="rect">
            <a:avLst/>
          </a:prstGeom>
          <a:noFill/>
        </p:spPr>
        <p:txBody>
          <a:bodyPr wrap="none" rtlCol="0">
            <a:spAutoFit/>
          </a:bodyPr>
          <a:lstStyle/>
          <a:p>
            <a:r>
              <a:rPr lang="ja-JP" altLang="en-US" sz="2400"/>
              <a:t>演算器は、まず欲しいデータがキャッシュにあるか確認する</a:t>
            </a:r>
            <a:endParaRPr kumimoji="1" lang="ja-JP" altLang="en-US" sz="2400"/>
          </a:p>
        </p:txBody>
      </p:sp>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685C1F1B-D5E7-E8B9-1B0E-A6DF8D2F3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772816"/>
            <a:ext cx="576064" cy="800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物置小屋のイラスト">
            <a:extLst>
              <a:ext uri="{FF2B5EF4-FFF2-40B4-BE49-F238E27FC236}">
                <a16:creationId xmlns:a16="http://schemas.microsoft.com/office/drawing/2014/main" id="{E0F77FFC-2BFC-9D51-C470-317D9A29B0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227687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BC2598F-A723-5623-E62E-0AD3A3CF4098}"/>
              </a:ext>
            </a:extLst>
          </p:cNvPr>
          <p:cNvPicPr>
            <a:picLocks noChangeAspect="1"/>
          </p:cNvPicPr>
          <p:nvPr/>
        </p:nvPicPr>
        <p:blipFill>
          <a:blip r:embed="rId6"/>
          <a:stretch>
            <a:fillRect/>
          </a:stretch>
        </p:blipFill>
        <p:spPr>
          <a:xfrm>
            <a:off x="7308304" y="2564904"/>
            <a:ext cx="739140" cy="739140"/>
          </a:xfrm>
          <a:prstGeom prst="rect">
            <a:avLst/>
          </a:prstGeom>
        </p:spPr>
      </p:pic>
      <p:pic>
        <p:nvPicPr>
          <p:cNvPr id="9" name="図 8">
            <a:extLst>
              <a:ext uri="{FF2B5EF4-FFF2-40B4-BE49-F238E27FC236}">
                <a16:creationId xmlns:a16="http://schemas.microsoft.com/office/drawing/2014/main" id="{6521CFD4-C22C-059A-BC1F-348546365B39}"/>
              </a:ext>
            </a:extLst>
          </p:cNvPr>
          <p:cNvPicPr>
            <a:picLocks noChangeAspect="1"/>
          </p:cNvPicPr>
          <p:nvPr/>
        </p:nvPicPr>
        <p:blipFill>
          <a:blip r:embed="rId6"/>
          <a:stretch>
            <a:fillRect/>
          </a:stretch>
        </p:blipFill>
        <p:spPr>
          <a:xfrm>
            <a:off x="7308304" y="1916832"/>
            <a:ext cx="739140" cy="739140"/>
          </a:xfrm>
          <a:prstGeom prst="rect">
            <a:avLst/>
          </a:prstGeom>
        </p:spPr>
      </p:pic>
      <p:cxnSp>
        <p:nvCxnSpPr>
          <p:cNvPr id="11" name="直線矢印コネクタ 10">
            <a:extLst>
              <a:ext uri="{FF2B5EF4-FFF2-40B4-BE49-F238E27FC236}">
                <a16:creationId xmlns:a16="http://schemas.microsoft.com/office/drawing/2014/main" id="{984BCC49-5CC0-E3E0-5BC0-B06C94DEFEFA}"/>
              </a:ext>
            </a:extLst>
          </p:cNvPr>
          <p:cNvCxnSpPr/>
          <p:nvPr/>
        </p:nvCxnSpPr>
        <p:spPr>
          <a:xfrm>
            <a:off x="2123728" y="1988840"/>
            <a:ext cx="30243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6AB3BEAE-435F-4C24-2944-FF59C977772B}"/>
              </a:ext>
            </a:extLst>
          </p:cNvPr>
          <p:cNvPicPr>
            <a:picLocks noChangeAspect="1"/>
          </p:cNvPicPr>
          <p:nvPr/>
        </p:nvPicPr>
        <p:blipFill>
          <a:blip r:embed="rId7"/>
          <a:stretch>
            <a:fillRect/>
          </a:stretch>
        </p:blipFill>
        <p:spPr>
          <a:xfrm flipH="1">
            <a:off x="3059832" y="2564904"/>
            <a:ext cx="1196340" cy="1196340"/>
          </a:xfrm>
          <a:prstGeom prst="rect">
            <a:avLst/>
          </a:prstGeom>
        </p:spPr>
      </p:pic>
      <p:sp>
        <p:nvSpPr>
          <p:cNvPr id="13" name="テキスト ボックス 12">
            <a:extLst>
              <a:ext uri="{FF2B5EF4-FFF2-40B4-BE49-F238E27FC236}">
                <a16:creationId xmlns:a16="http://schemas.microsoft.com/office/drawing/2014/main" id="{1EC8B4F7-3205-5513-C4D6-E20CE227A25E}"/>
              </a:ext>
            </a:extLst>
          </p:cNvPr>
          <p:cNvSpPr txBox="1"/>
          <p:nvPr/>
        </p:nvSpPr>
        <p:spPr>
          <a:xfrm>
            <a:off x="2627784" y="3789040"/>
            <a:ext cx="5760640" cy="830997"/>
          </a:xfrm>
          <a:prstGeom prst="rect">
            <a:avLst/>
          </a:prstGeom>
          <a:noFill/>
        </p:spPr>
        <p:txBody>
          <a:bodyPr wrap="square" rtlCol="0">
            <a:spAutoFit/>
          </a:bodyPr>
          <a:lstStyle/>
          <a:p>
            <a:r>
              <a:rPr kumimoji="1" lang="ja-JP" altLang="en-US" sz="2400"/>
              <a:t>キャッシュに欲しいデータがあった場合は</a:t>
            </a:r>
            <a:r>
              <a:rPr lang="ja-JP" altLang="en-US" sz="2400"/>
              <a:t>すぐ</a:t>
            </a:r>
            <a:r>
              <a:rPr kumimoji="1" lang="ja-JP" altLang="en-US" sz="2400"/>
              <a:t>に手に入る</a:t>
            </a:r>
            <a:r>
              <a:rPr lang="en-US" altLang="ja-JP" sz="2400"/>
              <a:t>(</a:t>
            </a:r>
            <a:r>
              <a:rPr lang="ja-JP" altLang="en-US" sz="2400">
                <a:solidFill>
                  <a:srgbClr val="FF0000"/>
                </a:solidFill>
              </a:rPr>
              <a:t>キャッシュヒット</a:t>
            </a:r>
            <a:r>
              <a:rPr lang="en-US" altLang="ja-JP" sz="2400"/>
              <a:t>)</a:t>
            </a:r>
            <a:endParaRPr kumimoji="1" lang="ja-JP" altLang="en-US" sz="2400"/>
          </a:p>
        </p:txBody>
      </p:sp>
      <p:pic>
        <p:nvPicPr>
          <p:cNvPr id="15" name="Picture 2" descr="倉庫のイラスト">
            <a:extLst>
              <a:ext uri="{FF2B5EF4-FFF2-40B4-BE49-F238E27FC236}">
                <a16:creationId xmlns:a16="http://schemas.microsoft.com/office/drawing/2014/main" id="{90738447-DACB-0749-DFF2-0970D47786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6006" y="4725144"/>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FA543A0E-23BD-53DB-80CD-9E4846078E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644018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道路と車のイラスト">
            <a:extLst>
              <a:ext uri="{FF2B5EF4-FFF2-40B4-BE49-F238E27FC236}">
                <a16:creationId xmlns:a16="http://schemas.microsoft.com/office/drawing/2014/main" id="{22C36776-1EE7-3CF3-B6C5-979CE088A2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478399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道路と車のイラスト">
            <a:extLst>
              <a:ext uri="{FF2B5EF4-FFF2-40B4-BE49-F238E27FC236}">
                <a16:creationId xmlns:a16="http://schemas.microsoft.com/office/drawing/2014/main" id="{F4474C36-56B3-309A-F8F9-1A36F1D3C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319982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道路と車のイラスト">
            <a:extLst>
              <a:ext uri="{FF2B5EF4-FFF2-40B4-BE49-F238E27FC236}">
                <a16:creationId xmlns:a16="http://schemas.microsoft.com/office/drawing/2014/main" id="{AB0D17D4-4782-6F2E-FA44-C69B58AD5E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154363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2" name="左矢印 10">
            <a:extLst>
              <a:ext uri="{FF2B5EF4-FFF2-40B4-BE49-F238E27FC236}">
                <a16:creationId xmlns:a16="http://schemas.microsoft.com/office/drawing/2014/main" id="{563256CC-BBDD-044D-F657-F4F9D3A4A0A2}"/>
              </a:ext>
            </a:extLst>
          </p:cNvPr>
          <p:cNvSpPr/>
          <p:nvPr/>
        </p:nvSpPr>
        <p:spPr>
          <a:xfrm>
            <a:off x="1331640" y="4797152"/>
            <a:ext cx="6264695" cy="345440"/>
          </a:xfrm>
          <a:prstGeom prst="leftArrow">
            <a:avLst>
              <a:gd name="adj1" fmla="val 50000"/>
              <a:gd name="adj2" fmla="val 50000"/>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9" name="図 18">
            <a:extLst>
              <a:ext uri="{FF2B5EF4-FFF2-40B4-BE49-F238E27FC236}">
                <a16:creationId xmlns:a16="http://schemas.microsoft.com/office/drawing/2014/main" id="{3B0D81CE-8DFF-C889-4EA8-3E16DB4EA37C}"/>
              </a:ext>
            </a:extLst>
          </p:cNvPr>
          <p:cNvPicPr>
            <a:picLocks noChangeAspect="1"/>
          </p:cNvPicPr>
          <p:nvPr/>
        </p:nvPicPr>
        <p:blipFill>
          <a:blip r:embed="rId10"/>
          <a:stretch>
            <a:fillRect/>
          </a:stretch>
        </p:blipFill>
        <p:spPr>
          <a:xfrm>
            <a:off x="6156176" y="4725144"/>
            <a:ext cx="793619" cy="622991"/>
          </a:xfrm>
          <a:prstGeom prst="rect">
            <a:avLst/>
          </a:prstGeom>
        </p:spPr>
      </p:pic>
      <p:sp>
        <p:nvSpPr>
          <p:cNvPr id="23" name="テキスト ボックス 22">
            <a:extLst>
              <a:ext uri="{FF2B5EF4-FFF2-40B4-BE49-F238E27FC236}">
                <a16:creationId xmlns:a16="http://schemas.microsoft.com/office/drawing/2014/main" id="{3165253E-A8F0-04B5-C8EC-ABD4D9C5042C}"/>
              </a:ext>
            </a:extLst>
          </p:cNvPr>
          <p:cNvSpPr txBox="1"/>
          <p:nvPr/>
        </p:nvSpPr>
        <p:spPr>
          <a:xfrm>
            <a:off x="2555776" y="5733256"/>
            <a:ext cx="5760640" cy="830997"/>
          </a:xfrm>
          <a:prstGeom prst="rect">
            <a:avLst/>
          </a:prstGeom>
          <a:noFill/>
        </p:spPr>
        <p:txBody>
          <a:bodyPr wrap="square" rtlCol="0">
            <a:spAutoFit/>
          </a:bodyPr>
          <a:lstStyle/>
          <a:p>
            <a:r>
              <a:rPr kumimoji="1" lang="ja-JP" altLang="en-US" sz="2400"/>
              <a:t>キャッシュに欲しいデータ</a:t>
            </a:r>
            <a:r>
              <a:rPr lang="ja-JP" altLang="en-US" sz="2400"/>
              <a:t>がなかった場合は</a:t>
            </a:r>
            <a:r>
              <a:rPr kumimoji="1" lang="ja-JP" altLang="en-US" sz="2400"/>
              <a:t> メモリにアクセス</a:t>
            </a:r>
            <a:r>
              <a:rPr lang="en-US" altLang="ja-JP" sz="2400"/>
              <a:t>(</a:t>
            </a:r>
            <a:r>
              <a:rPr lang="ja-JP" altLang="en-US" sz="2400">
                <a:solidFill>
                  <a:srgbClr val="FF0000"/>
                </a:solidFill>
              </a:rPr>
              <a:t>キャッシュミス</a:t>
            </a:r>
            <a:r>
              <a:rPr lang="en-US" altLang="ja-JP" sz="2400"/>
              <a:t>)</a:t>
            </a:r>
            <a:endParaRPr kumimoji="1" lang="ja-JP" altLang="en-US" sz="2400"/>
          </a:p>
        </p:txBody>
      </p:sp>
    </p:spTree>
    <p:extLst>
      <p:ext uri="{BB962C8B-B14F-4D97-AF65-F5344CB8AC3E}">
        <p14:creationId xmlns:p14="http://schemas.microsoft.com/office/powerpoint/2010/main" val="4117596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9C1E04D-1FEC-CA51-F495-6F6B10D95592}"/>
              </a:ext>
            </a:extLst>
          </p:cNvPr>
          <p:cNvSpPr>
            <a:spLocks noGrp="1"/>
          </p:cNvSpPr>
          <p:nvPr>
            <p:ph type="body" sz="quarter" idx="10"/>
          </p:nvPr>
        </p:nvSpPr>
        <p:spPr/>
        <p:txBody>
          <a:bodyPr/>
          <a:lstStyle/>
          <a:p>
            <a:r>
              <a:rPr lang="ja-JP" altLang="en-US"/>
              <a:t>メモリアクセスの低減</a:t>
            </a:r>
            <a:endParaRPr kumimoji="1" lang="ja-JP" altLang="en-US"/>
          </a:p>
        </p:txBody>
      </p:sp>
      <p:sp>
        <p:nvSpPr>
          <p:cNvPr id="4" name="テキスト ボックス 3">
            <a:extLst>
              <a:ext uri="{FF2B5EF4-FFF2-40B4-BE49-F238E27FC236}">
                <a16:creationId xmlns:a16="http://schemas.microsoft.com/office/drawing/2014/main" id="{F49AB663-15BD-65C1-18CC-5F039F46DC79}"/>
              </a:ext>
            </a:extLst>
          </p:cNvPr>
          <p:cNvSpPr txBox="1"/>
          <p:nvPr/>
        </p:nvSpPr>
        <p:spPr>
          <a:xfrm>
            <a:off x="265079" y="1092845"/>
            <a:ext cx="6785832" cy="1200329"/>
          </a:xfrm>
          <a:prstGeom prst="rect">
            <a:avLst/>
          </a:prstGeom>
          <a:noFill/>
        </p:spPr>
        <p:txBody>
          <a:bodyPr wrap="none" rtlCol="0">
            <a:spAutoFit/>
          </a:bodyPr>
          <a:lstStyle/>
          <a:p>
            <a:r>
              <a:rPr kumimoji="1" lang="ja-JP" altLang="en-US" sz="2400" dirty="0"/>
              <a:t>力の計算はペアごとに行う</a:t>
            </a:r>
            <a:endParaRPr kumimoji="1" lang="en-US" altLang="ja-JP" sz="2400" dirty="0"/>
          </a:p>
          <a:p>
            <a:r>
              <a:rPr lang="en-US" altLang="en-US" sz="2400" dirty="0"/>
              <a:t>相互作用範囲内にあるペアは</a:t>
            </a:r>
            <a:r>
              <a:rPr lang="ja-JP" altLang="en-US" sz="2400" dirty="0"/>
              <a:t>配列</a:t>
            </a:r>
            <a:r>
              <a:rPr lang="en-US" altLang="en-US" sz="2400" dirty="0"/>
              <a:t>に</a:t>
            </a:r>
            <a:r>
              <a:rPr lang="ja-JP" altLang="en-US" sz="2400" dirty="0"/>
              <a:t>格納</a:t>
            </a:r>
            <a:endParaRPr lang="en-US" altLang="ja-JP" sz="2400" dirty="0"/>
          </a:p>
          <a:p>
            <a:r>
              <a:rPr kumimoji="1" lang="ja-JP" altLang="en-US" sz="2400" dirty="0"/>
              <a:t>ペアの番号の若い方を</a:t>
            </a:r>
            <a:r>
              <a:rPr kumimoji="1" lang="en-US" altLang="ja-JP" sz="2400" dirty="0" err="1"/>
              <a:t>i</a:t>
            </a:r>
            <a:r>
              <a:rPr kumimoji="1" lang="ja-JP" altLang="en-US" sz="2400" dirty="0"/>
              <a:t>粒子、</a:t>
            </a:r>
            <a:r>
              <a:rPr lang="ja-JP" altLang="en-US" sz="2400" dirty="0"/>
              <a:t>相手</a:t>
            </a:r>
            <a:r>
              <a:rPr kumimoji="1" lang="ja-JP" altLang="en-US" sz="2400" dirty="0"/>
              <a:t>を</a:t>
            </a:r>
            <a:r>
              <a:rPr kumimoji="1" lang="en-US" altLang="ja-JP" sz="2400" dirty="0" err="1"/>
              <a:t>j</a:t>
            </a:r>
            <a:r>
              <a:rPr kumimoji="1" lang="ja-JP" altLang="en-US" sz="2400" dirty="0"/>
              <a:t>粒子と呼ぶ</a:t>
            </a:r>
          </a:p>
        </p:txBody>
      </p:sp>
      <p:sp>
        <p:nvSpPr>
          <p:cNvPr id="5" name="テキスト ボックス 4">
            <a:extLst>
              <a:ext uri="{FF2B5EF4-FFF2-40B4-BE49-F238E27FC236}">
                <a16:creationId xmlns:a16="http://schemas.microsoft.com/office/drawing/2014/main" id="{B3231CAF-DDA0-F882-DFC8-F3C8C7058686}"/>
              </a:ext>
            </a:extLst>
          </p:cNvPr>
          <p:cNvSpPr txBox="1"/>
          <p:nvPr/>
        </p:nvSpPr>
        <p:spPr>
          <a:xfrm>
            <a:off x="539552" y="2492896"/>
            <a:ext cx="1723549" cy="400110"/>
          </a:xfrm>
          <a:prstGeom prst="rect">
            <a:avLst/>
          </a:prstGeom>
          <a:noFill/>
          <a:ln>
            <a:solidFill>
              <a:schemeClr val="tx1"/>
            </a:solidFill>
          </a:ln>
        </p:spPr>
        <p:txBody>
          <a:bodyPr wrap="none" rtlCol="0">
            <a:spAutoFit/>
          </a:bodyPr>
          <a:lstStyle/>
          <a:p>
            <a:r>
              <a:rPr kumimoji="1" lang="ja-JP" altLang="en-US" sz="2000"/>
              <a:t>相互</a:t>
            </a:r>
            <a:r>
              <a:rPr kumimoji="1" lang="ja-JP" altLang="en-US" sz="2000" dirty="0"/>
              <a:t>作用ペア</a:t>
            </a:r>
          </a:p>
        </p:txBody>
      </p:sp>
      <p:grpSp>
        <p:nvGrpSpPr>
          <p:cNvPr id="137" name="グループ化 136">
            <a:extLst>
              <a:ext uri="{FF2B5EF4-FFF2-40B4-BE49-F238E27FC236}">
                <a16:creationId xmlns:a16="http://schemas.microsoft.com/office/drawing/2014/main" id="{CF5FA77C-BA32-59A1-AB3D-33974C52AE16}"/>
              </a:ext>
            </a:extLst>
          </p:cNvPr>
          <p:cNvGrpSpPr/>
          <p:nvPr/>
        </p:nvGrpSpPr>
        <p:grpSpPr>
          <a:xfrm>
            <a:off x="2103566" y="2924945"/>
            <a:ext cx="6582720" cy="1393179"/>
            <a:chOff x="2103566" y="2924944"/>
            <a:chExt cx="4343400" cy="919245"/>
          </a:xfrm>
        </p:grpSpPr>
        <p:grpSp>
          <p:nvGrpSpPr>
            <p:cNvPr id="57" name="図形グループ 78">
              <a:extLst>
                <a:ext uri="{FF2B5EF4-FFF2-40B4-BE49-F238E27FC236}">
                  <a16:creationId xmlns:a16="http://schemas.microsoft.com/office/drawing/2014/main" id="{AD865B14-1283-31BD-2941-69D152F64D22}"/>
                </a:ext>
              </a:extLst>
            </p:cNvPr>
            <p:cNvGrpSpPr/>
            <p:nvPr/>
          </p:nvGrpSpPr>
          <p:grpSpPr>
            <a:xfrm>
              <a:off x="2103566" y="2924944"/>
              <a:ext cx="304800" cy="919245"/>
              <a:chOff x="609600" y="2209800"/>
              <a:chExt cx="304800" cy="919245"/>
            </a:xfrm>
          </p:grpSpPr>
          <p:sp>
            <p:nvSpPr>
              <p:cNvPr id="58" name="円/楕円 218">
                <a:extLst>
                  <a:ext uri="{FF2B5EF4-FFF2-40B4-BE49-F238E27FC236}">
                    <a16:creationId xmlns:a16="http://schemas.microsoft.com/office/drawing/2014/main" id="{5241435F-B7A5-8540-DB46-641299A223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59" name="テキスト ボックス 58">
                <a:extLst>
                  <a:ext uri="{FF2B5EF4-FFF2-40B4-BE49-F238E27FC236}">
                    <a16:creationId xmlns:a16="http://schemas.microsoft.com/office/drawing/2014/main" id="{A1C05800-AC09-40C0-F98D-29E2525328E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60" name="円/楕円 220">
                <a:extLst>
                  <a:ext uri="{FF2B5EF4-FFF2-40B4-BE49-F238E27FC236}">
                    <a16:creationId xmlns:a16="http://schemas.microsoft.com/office/drawing/2014/main" id="{75876401-535B-9103-9033-4EA44A1C47AA}"/>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1" name="テキスト ボックス 60">
                <a:extLst>
                  <a:ext uri="{FF2B5EF4-FFF2-40B4-BE49-F238E27FC236}">
                    <a16:creationId xmlns:a16="http://schemas.microsoft.com/office/drawing/2014/main" id="{2A12C91A-8A5E-EFC4-C4AF-5D563DD70B3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62" name="直線コネクタ 61">
                <a:extLst>
                  <a:ext uri="{FF2B5EF4-FFF2-40B4-BE49-F238E27FC236}">
                    <a16:creationId xmlns:a16="http://schemas.microsoft.com/office/drawing/2014/main" id="{EAD1F4EE-F808-39C8-43B5-D4DBCE5B788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3" name="図形グループ 84">
              <a:extLst>
                <a:ext uri="{FF2B5EF4-FFF2-40B4-BE49-F238E27FC236}">
                  <a16:creationId xmlns:a16="http://schemas.microsoft.com/office/drawing/2014/main" id="{B21301F5-2B2B-A53B-9093-1469133D1E3F}"/>
                </a:ext>
              </a:extLst>
            </p:cNvPr>
            <p:cNvGrpSpPr/>
            <p:nvPr/>
          </p:nvGrpSpPr>
          <p:grpSpPr>
            <a:xfrm>
              <a:off x="2470711" y="2924944"/>
              <a:ext cx="304800" cy="919245"/>
              <a:chOff x="609600" y="2209800"/>
              <a:chExt cx="304800" cy="919245"/>
            </a:xfrm>
          </p:grpSpPr>
          <p:sp>
            <p:nvSpPr>
              <p:cNvPr id="64" name="円/楕円 213">
                <a:extLst>
                  <a:ext uri="{FF2B5EF4-FFF2-40B4-BE49-F238E27FC236}">
                    <a16:creationId xmlns:a16="http://schemas.microsoft.com/office/drawing/2014/main" id="{ED4B7F97-BECD-6FA6-947E-6CEAF2A837B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5" name="テキスト ボックス 64">
                <a:extLst>
                  <a:ext uri="{FF2B5EF4-FFF2-40B4-BE49-F238E27FC236}">
                    <a16:creationId xmlns:a16="http://schemas.microsoft.com/office/drawing/2014/main" id="{4691A0CD-DE9C-2A14-5E07-2ABA083E33F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66" name="円/楕円 215">
                <a:extLst>
                  <a:ext uri="{FF2B5EF4-FFF2-40B4-BE49-F238E27FC236}">
                    <a16:creationId xmlns:a16="http://schemas.microsoft.com/office/drawing/2014/main" id="{B4244388-0871-78CD-71F3-2A4B91962F1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7" name="テキスト ボックス 66">
                <a:extLst>
                  <a:ext uri="{FF2B5EF4-FFF2-40B4-BE49-F238E27FC236}">
                    <a16:creationId xmlns:a16="http://schemas.microsoft.com/office/drawing/2014/main" id="{4B4DDB26-1C4F-FF5E-08A8-57D02420E795}"/>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68" name="直線コネクタ 67">
                <a:extLst>
                  <a:ext uri="{FF2B5EF4-FFF2-40B4-BE49-F238E27FC236}">
                    <a16:creationId xmlns:a16="http://schemas.microsoft.com/office/drawing/2014/main" id="{06BA1EA8-40F5-24CF-AB72-D5DCBCAE18AA}"/>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図形グループ 90">
              <a:extLst>
                <a:ext uri="{FF2B5EF4-FFF2-40B4-BE49-F238E27FC236}">
                  <a16:creationId xmlns:a16="http://schemas.microsoft.com/office/drawing/2014/main" id="{004FD22F-AC6D-B5E3-602A-EA9573D3BB56}"/>
                </a:ext>
              </a:extLst>
            </p:cNvPr>
            <p:cNvGrpSpPr/>
            <p:nvPr/>
          </p:nvGrpSpPr>
          <p:grpSpPr>
            <a:xfrm>
              <a:off x="2837856" y="2924944"/>
              <a:ext cx="304800" cy="919245"/>
              <a:chOff x="609600" y="2209800"/>
              <a:chExt cx="304800" cy="919245"/>
            </a:xfrm>
          </p:grpSpPr>
          <p:sp>
            <p:nvSpPr>
              <p:cNvPr id="70" name="円/楕円 208">
                <a:extLst>
                  <a:ext uri="{FF2B5EF4-FFF2-40B4-BE49-F238E27FC236}">
                    <a16:creationId xmlns:a16="http://schemas.microsoft.com/office/drawing/2014/main" id="{E5FC5E5F-EC41-768C-3731-7EB0D42D45C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1" name="テキスト ボックス 70">
                <a:extLst>
                  <a:ext uri="{FF2B5EF4-FFF2-40B4-BE49-F238E27FC236}">
                    <a16:creationId xmlns:a16="http://schemas.microsoft.com/office/drawing/2014/main" id="{29525DF1-858A-DA06-1B35-8EEF2E793381}"/>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72" name="円/楕円 210">
                <a:extLst>
                  <a:ext uri="{FF2B5EF4-FFF2-40B4-BE49-F238E27FC236}">
                    <a16:creationId xmlns:a16="http://schemas.microsoft.com/office/drawing/2014/main" id="{914037BB-445A-EE87-92BA-FC365DD4ABC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3" name="テキスト ボックス 72">
                <a:extLst>
                  <a:ext uri="{FF2B5EF4-FFF2-40B4-BE49-F238E27FC236}">
                    <a16:creationId xmlns:a16="http://schemas.microsoft.com/office/drawing/2014/main" id="{36A14353-8FE0-ECC8-5F1F-67DA5AB1677C}"/>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cxnSp>
            <p:nvCxnSpPr>
              <p:cNvPr id="74" name="直線コネクタ 73">
                <a:extLst>
                  <a:ext uri="{FF2B5EF4-FFF2-40B4-BE49-F238E27FC236}">
                    <a16:creationId xmlns:a16="http://schemas.microsoft.com/office/drawing/2014/main" id="{7DA4D2B3-0B21-A7D9-6ABD-9FE1C0D436E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図形グループ 96">
              <a:extLst>
                <a:ext uri="{FF2B5EF4-FFF2-40B4-BE49-F238E27FC236}">
                  <a16:creationId xmlns:a16="http://schemas.microsoft.com/office/drawing/2014/main" id="{30A88313-B3AF-2BE5-C141-6AFAF65A5DD7}"/>
                </a:ext>
              </a:extLst>
            </p:cNvPr>
            <p:cNvGrpSpPr/>
            <p:nvPr/>
          </p:nvGrpSpPr>
          <p:grpSpPr>
            <a:xfrm>
              <a:off x="3205001" y="2924944"/>
              <a:ext cx="304800" cy="919245"/>
              <a:chOff x="609600" y="2209800"/>
              <a:chExt cx="304800" cy="919245"/>
            </a:xfrm>
          </p:grpSpPr>
          <p:sp>
            <p:nvSpPr>
              <p:cNvPr id="76" name="円/楕円 203">
                <a:extLst>
                  <a:ext uri="{FF2B5EF4-FFF2-40B4-BE49-F238E27FC236}">
                    <a16:creationId xmlns:a16="http://schemas.microsoft.com/office/drawing/2014/main" id="{EEFA9973-A721-FC69-2419-F2FEA5827039}"/>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7" name="テキスト ボックス 76">
                <a:extLst>
                  <a:ext uri="{FF2B5EF4-FFF2-40B4-BE49-F238E27FC236}">
                    <a16:creationId xmlns:a16="http://schemas.microsoft.com/office/drawing/2014/main" id="{ED90E6C9-B2ED-494A-180F-DEE71E66F304}"/>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78" name="円/楕円 205">
                <a:extLst>
                  <a:ext uri="{FF2B5EF4-FFF2-40B4-BE49-F238E27FC236}">
                    <a16:creationId xmlns:a16="http://schemas.microsoft.com/office/drawing/2014/main" id="{E83CFC61-DE11-E32A-7304-EBC675E4523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9" name="テキスト ボックス 78">
                <a:extLst>
                  <a:ext uri="{FF2B5EF4-FFF2-40B4-BE49-F238E27FC236}">
                    <a16:creationId xmlns:a16="http://schemas.microsoft.com/office/drawing/2014/main" id="{82D18482-2AEE-7B31-9034-48798BAF8226}"/>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7</a:t>
                </a:r>
                <a:endParaRPr kumimoji="1" lang="ja-JP" altLang="en-US" sz="3200" dirty="0"/>
              </a:p>
            </p:txBody>
          </p:sp>
          <p:cxnSp>
            <p:nvCxnSpPr>
              <p:cNvPr id="80" name="直線コネクタ 79">
                <a:extLst>
                  <a:ext uri="{FF2B5EF4-FFF2-40B4-BE49-F238E27FC236}">
                    <a16:creationId xmlns:a16="http://schemas.microsoft.com/office/drawing/2014/main" id="{1766288D-5A29-D737-1601-598EB46BB93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1" name="図形グループ 102">
              <a:extLst>
                <a:ext uri="{FF2B5EF4-FFF2-40B4-BE49-F238E27FC236}">
                  <a16:creationId xmlns:a16="http://schemas.microsoft.com/office/drawing/2014/main" id="{F56E22F7-7804-1A47-40C4-F0A4719F7860}"/>
                </a:ext>
              </a:extLst>
            </p:cNvPr>
            <p:cNvGrpSpPr/>
            <p:nvPr/>
          </p:nvGrpSpPr>
          <p:grpSpPr>
            <a:xfrm>
              <a:off x="3572146" y="2924944"/>
              <a:ext cx="304800" cy="919245"/>
              <a:chOff x="609600" y="2209800"/>
              <a:chExt cx="304800" cy="919245"/>
            </a:xfrm>
          </p:grpSpPr>
          <p:sp>
            <p:nvSpPr>
              <p:cNvPr id="82" name="円/楕円 198">
                <a:extLst>
                  <a:ext uri="{FF2B5EF4-FFF2-40B4-BE49-F238E27FC236}">
                    <a16:creationId xmlns:a16="http://schemas.microsoft.com/office/drawing/2014/main" id="{7B0D5D91-88D1-4EE1-A0C1-0704DD42417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3" name="テキスト ボックス 82">
                <a:extLst>
                  <a:ext uri="{FF2B5EF4-FFF2-40B4-BE49-F238E27FC236}">
                    <a16:creationId xmlns:a16="http://schemas.microsoft.com/office/drawing/2014/main" id="{12FE9707-6CA1-EBDB-062E-E8963B61DFC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84" name="円/楕円 200">
                <a:extLst>
                  <a:ext uri="{FF2B5EF4-FFF2-40B4-BE49-F238E27FC236}">
                    <a16:creationId xmlns:a16="http://schemas.microsoft.com/office/drawing/2014/main" id="{C976DFD0-2CCF-AE66-9CCA-38E6AD08265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5" name="テキスト ボックス 84">
                <a:extLst>
                  <a:ext uri="{FF2B5EF4-FFF2-40B4-BE49-F238E27FC236}">
                    <a16:creationId xmlns:a16="http://schemas.microsoft.com/office/drawing/2014/main" id="{9C72342C-5639-4C59-7082-168C96710AC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86" name="直線コネクタ 85">
                <a:extLst>
                  <a:ext uri="{FF2B5EF4-FFF2-40B4-BE49-F238E27FC236}">
                    <a16:creationId xmlns:a16="http://schemas.microsoft.com/office/drawing/2014/main" id="{38490989-5DD4-B45D-99F2-BCAFB0C6D9AE}"/>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7" name="図形グループ 108">
              <a:extLst>
                <a:ext uri="{FF2B5EF4-FFF2-40B4-BE49-F238E27FC236}">
                  <a16:creationId xmlns:a16="http://schemas.microsoft.com/office/drawing/2014/main" id="{EB277E36-7BA8-AF6D-3BD3-DF840FFBF6B1}"/>
                </a:ext>
              </a:extLst>
            </p:cNvPr>
            <p:cNvGrpSpPr/>
            <p:nvPr/>
          </p:nvGrpSpPr>
          <p:grpSpPr>
            <a:xfrm>
              <a:off x="3939291" y="2924944"/>
              <a:ext cx="304800" cy="919245"/>
              <a:chOff x="609600" y="2209800"/>
              <a:chExt cx="304800" cy="919245"/>
            </a:xfrm>
          </p:grpSpPr>
          <p:sp>
            <p:nvSpPr>
              <p:cNvPr id="88" name="円/楕円 193">
                <a:extLst>
                  <a:ext uri="{FF2B5EF4-FFF2-40B4-BE49-F238E27FC236}">
                    <a16:creationId xmlns:a16="http://schemas.microsoft.com/office/drawing/2014/main" id="{BE0DB83F-1722-4915-6489-2C02D0758CF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9" name="テキスト ボックス 88">
                <a:extLst>
                  <a:ext uri="{FF2B5EF4-FFF2-40B4-BE49-F238E27FC236}">
                    <a16:creationId xmlns:a16="http://schemas.microsoft.com/office/drawing/2014/main" id="{D135EB9C-1C33-4112-6988-55B62E34691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90" name="円/楕円 195">
                <a:extLst>
                  <a:ext uri="{FF2B5EF4-FFF2-40B4-BE49-F238E27FC236}">
                    <a16:creationId xmlns:a16="http://schemas.microsoft.com/office/drawing/2014/main" id="{73E4EC93-51F8-AAE5-CFDA-D4624CD4A49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1" name="テキスト ボックス 90">
                <a:extLst>
                  <a:ext uri="{FF2B5EF4-FFF2-40B4-BE49-F238E27FC236}">
                    <a16:creationId xmlns:a16="http://schemas.microsoft.com/office/drawing/2014/main" id="{3160797A-A189-CFC2-FA32-C542E75B99A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92" name="直線コネクタ 91">
                <a:extLst>
                  <a:ext uri="{FF2B5EF4-FFF2-40B4-BE49-F238E27FC236}">
                    <a16:creationId xmlns:a16="http://schemas.microsoft.com/office/drawing/2014/main" id="{CD1F0A89-50E9-591C-6F31-B1C48B4C6BC4}"/>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3" name="図形グループ 114">
              <a:extLst>
                <a:ext uri="{FF2B5EF4-FFF2-40B4-BE49-F238E27FC236}">
                  <a16:creationId xmlns:a16="http://schemas.microsoft.com/office/drawing/2014/main" id="{F4953F70-9FE8-A6D0-E868-573D45278338}"/>
                </a:ext>
              </a:extLst>
            </p:cNvPr>
            <p:cNvGrpSpPr/>
            <p:nvPr/>
          </p:nvGrpSpPr>
          <p:grpSpPr>
            <a:xfrm>
              <a:off x="4306436" y="2924944"/>
              <a:ext cx="304800" cy="919245"/>
              <a:chOff x="609600" y="2209800"/>
              <a:chExt cx="304800" cy="919245"/>
            </a:xfrm>
          </p:grpSpPr>
          <p:sp>
            <p:nvSpPr>
              <p:cNvPr id="94" name="円/楕円 188">
                <a:extLst>
                  <a:ext uri="{FF2B5EF4-FFF2-40B4-BE49-F238E27FC236}">
                    <a16:creationId xmlns:a16="http://schemas.microsoft.com/office/drawing/2014/main" id="{1E726210-A57F-601E-7DE5-4D75FB6B3DEE}"/>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5" name="テキスト ボックス 94">
                <a:extLst>
                  <a:ext uri="{FF2B5EF4-FFF2-40B4-BE49-F238E27FC236}">
                    <a16:creationId xmlns:a16="http://schemas.microsoft.com/office/drawing/2014/main" id="{76A7E26C-3C92-E817-48B2-E180B8C0CFC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96" name="円/楕円 190">
                <a:extLst>
                  <a:ext uri="{FF2B5EF4-FFF2-40B4-BE49-F238E27FC236}">
                    <a16:creationId xmlns:a16="http://schemas.microsoft.com/office/drawing/2014/main" id="{08D822ED-1F8A-A1AC-D4EE-5B117E59016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7" name="テキスト ボックス 96">
                <a:extLst>
                  <a:ext uri="{FF2B5EF4-FFF2-40B4-BE49-F238E27FC236}">
                    <a16:creationId xmlns:a16="http://schemas.microsoft.com/office/drawing/2014/main" id="{40A62F5F-BD57-339B-EAD5-B5A828441CB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98" name="直線コネクタ 97">
                <a:extLst>
                  <a:ext uri="{FF2B5EF4-FFF2-40B4-BE49-F238E27FC236}">
                    <a16:creationId xmlns:a16="http://schemas.microsoft.com/office/drawing/2014/main" id="{F7C30702-B047-3A3A-E696-BF836C40F186}"/>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9" name="図形グループ 120">
              <a:extLst>
                <a:ext uri="{FF2B5EF4-FFF2-40B4-BE49-F238E27FC236}">
                  <a16:creationId xmlns:a16="http://schemas.microsoft.com/office/drawing/2014/main" id="{2D2B8044-BD75-7FF4-89A9-38ED294681A4}"/>
                </a:ext>
              </a:extLst>
            </p:cNvPr>
            <p:cNvGrpSpPr/>
            <p:nvPr/>
          </p:nvGrpSpPr>
          <p:grpSpPr>
            <a:xfrm>
              <a:off x="4673581" y="2924944"/>
              <a:ext cx="304800" cy="919245"/>
              <a:chOff x="609600" y="2209800"/>
              <a:chExt cx="304800" cy="919245"/>
            </a:xfrm>
          </p:grpSpPr>
          <p:sp>
            <p:nvSpPr>
              <p:cNvPr id="100" name="円/楕円 183">
                <a:extLst>
                  <a:ext uri="{FF2B5EF4-FFF2-40B4-BE49-F238E27FC236}">
                    <a16:creationId xmlns:a16="http://schemas.microsoft.com/office/drawing/2014/main" id="{0D427809-D560-C2A1-7A73-D873A86C07F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1" name="テキスト ボックス 100">
                <a:extLst>
                  <a:ext uri="{FF2B5EF4-FFF2-40B4-BE49-F238E27FC236}">
                    <a16:creationId xmlns:a16="http://schemas.microsoft.com/office/drawing/2014/main" id="{3790290D-AF76-3B9D-2541-F55ED5137C08}"/>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102" name="円/楕円 185">
                <a:extLst>
                  <a:ext uri="{FF2B5EF4-FFF2-40B4-BE49-F238E27FC236}">
                    <a16:creationId xmlns:a16="http://schemas.microsoft.com/office/drawing/2014/main" id="{B73A54A4-E35B-C028-C351-B567D65D1485}"/>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3" name="テキスト ボックス 102">
                <a:extLst>
                  <a:ext uri="{FF2B5EF4-FFF2-40B4-BE49-F238E27FC236}">
                    <a16:creationId xmlns:a16="http://schemas.microsoft.com/office/drawing/2014/main" id="{4CDA7660-0F7F-0FC2-2D05-81D6FCE70F7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04" name="直線コネクタ 103">
                <a:extLst>
                  <a:ext uri="{FF2B5EF4-FFF2-40B4-BE49-F238E27FC236}">
                    <a16:creationId xmlns:a16="http://schemas.microsoft.com/office/drawing/2014/main" id="{0182892A-35F9-7521-752D-65F97860F9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05" name="図形グループ 126">
              <a:extLst>
                <a:ext uri="{FF2B5EF4-FFF2-40B4-BE49-F238E27FC236}">
                  <a16:creationId xmlns:a16="http://schemas.microsoft.com/office/drawing/2014/main" id="{BE54A099-CC6A-C2C8-3896-475CB5D5BF03}"/>
                </a:ext>
              </a:extLst>
            </p:cNvPr>
            <p:cNvGrpSpPr/>
            <p:nvPr/>
          </p:nvGrpSpPr>
          <p:grpSpPr>
            <a:xfrm>
              <a:off x="5040726" y="2924944"/>
              <a:ext cx="304800" cy="919245"/>
              <a:chOff x="609600" y="2209800"/>
              <a:chExt cx="304800" cy="919245"/>
            </a:xfrm>
          </p:grpSpPr>
          <p:sp>
            <p:nvSpPr>
              <p:cNvPr id="106" name="円/楕円 178">
                <a:extLst>
                  <a:ext uri="{FF2B5EF4-FFF2-40B4-BE49-F238E27FC236}">
                    <a16:creationId xmlns:a16="http://schemas.microsoft.com/office/drawing/2014/main" id="{6645B7C7-C069-1567-3987-E8FB3518C64A}"/>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7" name="テキスト ボックス 106">
                <a:extLst>
                  <a:ext uri="{FF2B5EF4-FFF2-40B4-BE49-F238E27FC236}">
                    <a16:creationId xmlns:a16="http://schemas.microsoft.com/office/drawing/2014/main" id="{B78F5A49-7DC7-70E2-1455-D11C09E7FC0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08" name="円/楕円 180">
                <a:extLst>
                  <a:ext uri="{FF2B5EF4-FFF2-40B4-BE49-F238E27FC236}">
                    <a16:creationId xmlns:a16="http://schemas.microsoft.com/office/drawing/2014/main" id="{5CA27081-75E2-929B-D834-8CAF4C71D79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9" name="テキスト ボックス 108">
                <a:extLst>
                  <a:ext uri="{FF2B5EF4-FFF2-40B4-BE49-F238E27FC236}">
                    <a16:creationId xmlns:a16="http://schemas.microsoft.com/office/drawing/2014/main" id="{3A90C6DD-248E-106C-16E2-A498B2AE8AB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8</a:t>
                </a:r>
                <a:endParaRPr kumimoji="1" lang="ja-JP" altLang="en-US" sz="3200" dirty="0"/>
              </a:p>
            </p:txBody>
          </p:sp>
          <p:cxnSp>
            <p:nvCxnSpPr>
              <p:cNvPr id="110" name="直線コネクタ 109">
                <a:extLst>
                  <a:ext uri="{FF2B5EF4-FFF2-40B4-BE49-F238E27FC236}">
                    <a16:creationId xmlns:a16="http://schemas.microsoft.com/office/drawing/2014/main" id="{0D5007B7-5867-5191-117F-DBFC8451B0E5}"/>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1" name="図形グループ 132">
              <a:extLst>
                <a:ext uri="{FF2B5EF4-FFF2-40B4-BE49-F238E27FC236}">
                  <a16:creationId xmlns:a16="http://schemas.microsoft.com/office/drawing/2014/main" id="{4709C66C-3C95-BD3A-D03B-03BAC7EA4D7E}"/>
                </a:ext>
              </a:extLst>
            </p:cNvPr>
            <p:cNvGrpSpPr/>
            <p:nvPr/>
          </p:nvGrpSpPr>
          <p:grpSpPr>
            <a:xfrm>
              <a:off x="5407871" y="2924944"/>
              <a:ext cx="304800" cy="919245"/>
              <a:chOff x="609600" y="2209800"/>
              <a:chExt cx="304800" cy="919245"/>
            </a:xfrm>
          </p:grpSpPr>
          <p:sp>
            <p:nvSpPr>
              <p:cNvPr id="112" name="円/楕円 173">
                <a:extLst>
                  <a:ext uri="{FF2B5EF4-FFF2-40B4-BE49-F238E27FC236}">
                    <a16:creationId xmlns:a16="http://schemas.microsoft.com/office/drawing/2014/main" id="{A529864E-8692-777D-4D59-D6A08804DC3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3" name="テキスト ボックス 112">
                <a:extLst>
                  <a:ext uri="{FF2B5EF4-FFF2-40B4-BE49-F238E27FC236}">
                    <a16:creationId xmlns:a16="http://schemas.microsoft.com/office/drawing/2014/main" id="{3228D129-36F4-BA03-E347-F5D032248D8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114" name="円/楕円 175">
                <a:extLst>
                  <a:ext uri="{FF2B5EF4-FFF2-40B4-BE49-F238E27FC236}">
                    <a16:creationId xmlns:a16="http://schemas.microsoft.com/office/drawing/2014/main" id="{5BAFAB08-5657-9E2C-B496-1FED2387E789}"/>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5" name="テキスト ボックス 114">
                <a:extLst>
                  <a:ext uri="{FF2B5EF4-FFF2-40B4-BE49-F238E27FC236}">
                    <a16:creationId xmlns:a16="http://schemas.microsoft.com/office/drawing/2014/main" id="{F810E3B4-44DF-3DC5-C5D4-D636BB84A79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16" name="直線コネクタ 115">
                <a:extLst>
                  <a:ext uri="{FF2B5EF4-FFF2-40B4-BE49-F238E27FC236}">
                    <a16:creationId xmlns:a16="http://schemas.microsoft.com/office/drawing/2014/main" id="{C9F6E9EB-C214-A206-5E14-2EE5D373FC5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7" name="図形グループ 138">
              <a:extLst>
                <a:ext uri="{FF2B5EF4-FFF2-40B4-BE49-F238E27FC236}">
                  <a16:creationId xmlns:a16="http://schemas.microsoft.com/office/drawing/2014/main" id="{43A4BB0D-A57C-6E35-589B-E2482F157990}"/>
                </a:ext>
              </a:extLst>
            </p:cNvPr>
            <p:cNvGrpSpPr/>
            <p:nvPr/>
          </p:nvGrpSpPr>
          <p:grpSpPr>
            <a:xfrm>
              <a:off x="5775016" y="2924944"/>
              <a:ext cx="304800" cy="919245"/>
              <a:chOff x="609600" y="2209800"/>
              <a:chExt cx="304800" cy="919245"/>
            </a:xfrm>
          </p:grpSpPr>
          <p:sp>
            <p:nvSpPr>
              <p:cNvPr id="118" name="円/楕円 168">
                <a:extLst>
                  <a:ext uri="{FF2B5EF4-FFF2-40B4-BE49-F238E27FC236}">
                    <a16:creationId xmlns:a16="http://schemas.microsoft.com/office/drawing/2014/main" id="{3CCD2803-572B-0BAB-BBED-C3C0FA70F6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9" name="テキスト ボックス 118">
                <a:extLst>
                  <a:ext uri="{FF2B5EF4-FFF2-40B4-BE49-F238E27FC236}">
                    <a16:creationId xmlns:a16="http://schemas.microsoft.com/office/drawing/2014/main" id="{81D9E0C2-A530-3D11-5323-A723A1D720D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120" name="円/楕円 170">
                <a:extLst>
                  <a:ext uri="{FF2B5EF4-FFF2-40B4-BE49-F238E27FC236}">
                    <a16:creationId xmlns:a16="http://schemas.microsoft.com/office/drawing/2014/main" id="{9819F7C8-02F4-70B4-53C9-F657F0EF8C5C}"/>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1" name="テキスト ボックス 120">
                <a:extLst>
                  <a:ext uri="{FF2B5EF4-FFF2-40B4-BE49-F238E27FC236}">
                    <a16:creationId xmlns:a16="http://schemas.microsoft.com/office/drawing/2014/main" id="{D93FABD4-B70A-49A9-06FC-5ABB1D5255B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122" name="直線コネクタ 121">
                <a:extLst>
                  <a:ext uri="{FF2B5EF4-FFF2-40B4-BE49-F238E27FC236}">
                    <a16:creationId xmlns:a16="http://schemas.microsoft.com/office/drawing/2014/main" id="{79353DB4-4DEF-9043-C06F-B1ED619AA4E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23" name="図形グループ 144">
              <a:extLst>
                <a:ext uri="{FF2B5EF4-FFF2-40B4-BE49-F238E27FC236}">
                  <a16:creationId xmlns:a16="http://schemas.microsoft.com/office/drawing/2014/main" id="{4BBF6C00-DB49-5A7A-E9EA-6B78DED42ACA}"/>
                </a:ext>
              </a:extLst>
            </p:cNvPr>
            <p:cNvGrpSpPr/>
            <p:nvPr/>
          </p:nvGrpSpPr>
          <p:grpSpPr>
            <a:xfrm>
              <a:off x="6142166" y="2924944"/>
              <a:ext cx="304800" cy="919245"/>
              <a:chOff x="609600" y="2209800"/>
              <a:chExt cx="304800" cy="919245"/>
            </a:xfrm>
          </p:grpSpPr>
          <p:sp>
            <p:nvSpPr>
              <p:cNvPr id="124" name="円/楕円 163">
                <a:extLst>
                  <a:ext uri="{FF2B5EF4-FFF2-40B4-BE49-F238E27FC236}">
                    <a16:creationId xmlns:a16="http://schemas.microsoft.com/office/drawing/2014/main" id="{B07BA3B4-70AA-62D3-78EF-EC71410B0072}"/>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5" name="テキスト ボックス 124">
                <a:extLst>
                  <a:ext uri="{FF2B5EF4-FFF2-40B4-BE49-F238E27FC236}">
                    <a16:creationId xmlns:a16="http://schemas.microsoft.com/office/drawing/2014/main" id="{8948A88A-69CD-4339-4468-21933F9B1C6A}"/>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26" name="円/楕円 165">
                <a:extLst>
                  <a:ext uri="{FF2B5EF4-FFF2-40B4-BE49-F238E27FC236}">
                    <a16:creationId xmlns:a16="http://schemas.microsoft.com/office/drawing/2014/main" id="{C1E2C424-DC49-E3F2-50AA-791A573FB37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7" name="テキスト ボックス 126">
                <a:extLst>
                  <a:ext uri="{FF2B5EF4-FFF2-40B4-BE49-F238E27FC236}">
                    <a16:creationId xmlns:a16="http://schemas.microsoft.com/office/drawing/2014/main" id="{7F7AE417-926F-D646-750D-51D4AA682C6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6</a:t>
                </a:r>
                <a:endParaRPr kumimoji="1" lang="ja-JP" altLang="en-US" sz="3200" dirty="0"/>
              </a:p>
            </p:txBody>
          </p:sp>
          <p:cxnSp>
            <p:nvCxnSpPr>
              <p:cNvPr id="128" name="直線コネクタ 127">
                <a:extLst>
                  <a:ext uri="{FF2B5EF4-FFF2-40B4-BE49-F238E27FC236}">
                    <a16:creationId xmlns:a16="http://schemas.microsoft.com/office/drawing/2014/main" id="{48DA06D5-1CE1-316B-5F1E-054916002D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sp>
        <p:nvSpPr>
          <p:cNvPr id="129" name="テキスト ボックス 128">
            <a:extLst>
              <a:ext uri="{FF2B5EF4-FFF2-40B4-BE49-F238E27FC236}">
                <a16:creationId xmlns:a16="http://schemas.microsoft.com/office/drawing/2014/main" id="{0ABC71B3-4A3D-7DA5-45F8-F6198185CDD9}"/>
              </a:ext>
            </a:extLst>
          </p:cNvPr>
          <p:cNvSpPr txBox="1"/>
          <p:nvPr/>
        </p:nvSpPr>
        <p:spPr>
          <a:xfrm>
            <a:off x="1043608" y="3068960"/>
            <a:ext cx="956064" cy="461665"/>
          </a:xfrm>
          <a:prstGeom prst="rect">
            <a:avLst/>
          </a:prstGeom>
          <a:noFill/>
        </p:spPr>
        <p:txBody>
          <a:bodyPr wrap="none" rtlCol="0">
            <a:spAutoFit/>
          </a:bodyPr>
          <a:lstStyle/>
          <a:p>
            <a:r>
              <a:rPr kumimoji="1" lang="en-US" altLang="ja-JP" sz="2400" dirty="0" err="1"/>
              <a:t>i</a:t>
            </a:r>
            <a:r>
              <a:rPr kumimoji="1" lang="ja-JP" altLang="en-US" sz="2400" dirty="0"/>
              <a:t>粒子</a:t>
            </a:r>
          </a:p>
        </p:txBody>
      </p:sp>
      <p:sp>
        <p:nvSpPr>
          <p:cNvPr id="130" name="テキスト ボックス 129">
            <a:extLst>
              <a:ext uri="{FF2B5EF4-FFF2-40B4-BE49-F238E27FC236}">
                <a16:creationId xmlns:a16="http://schemas.microsoft.com/office/drawing/2014/main" id="{4766436F-5E84-30BE-F26F-D45605C671CA}"/>
              </a:ext>
            </a:extLst>
          </p:cNvPr>
          <p:cNvSpPr txBox="1"/>
          <p:nvPr/>
        </p:nvSpPr>
        <p:spPr>
          <a:xfrm>
            <a:off x="1043608" y="3789040"/>
            <a:ext cx="1049336" cy="461665"/>
          </a:xfrm>
          <a:prstGeom prst="rect">
            <a:avLst/>
          </a:prstGeom>
          <a:noFill/>
        </p:spPr>
        <p:txBody>
          <a:bodyPr wrap="square" rtlCol="0">
            <a:spAutoFit/>
          </a:bodyPr>
          <a:lstStyle/>
          <a:p>
            <a:r>
              <a:rPr lang="en-US" altLang="ja-JP" sz="2400" dirty="0" err="1"/>
              <a:t>j</a:t>
            </a:r>
            <a:r>
              <a:rPr lang="ja-JP" altLang="en-US" sz="2400" dirty="0"/>
              <a:t>粒子</a:t>
            </a:r>
            <a:endParaRPr kumimoji="1" lang="ja-JP" altLang="en-US" sz="2400" dirty="0"/>
          </a:p>
        </p:txBody>
      </p:sp>
      <p:sp>
        <p:nvSpPr>
          <p:cNvPr id="134" name="テキスト ボックス 133">
            <a:extLst>
              <a:ext uri="{FF2B5EF4-FFF2-40B4-BE49-F238E27FC236}">
                <a16:creationId xmlns:a16="http://schemas.microsoft.com/office/drawing/2014/main" id="{0312CF4C-54D9-F98B-7ECA-632A45849A25}"/>
              </a:ext>
            </a:extLst>
          </p:cNvPr>
          <p:cNvSpPr txBox="1"/>
          <p:nvPr/>
        </p:nvSpPr>
        <p:spPr>
          <a:xfrm>
            <a:off x="179512" y="5036983"/>
            <a:ext cx="6014788" cy="1200329"/>
          </a:xfrm>
          <a:prstGeom prst="rect">
            <a:avLst/>
          </a:prstGeom>
          <a:noFill/>
        </p:spPr>
        <p:txBody>
          <a:bodyPr wrap="none" rtlCol="0">
            <a:spAutoFit/>
          </a:bodyPr>
          <a:lstStyle/>
          <a:p>
            <a:r>
              <a:rPr kumimoji="1" lang="en-US" altLang="ja-JP" sz="2400" dirty="0"/>
              <a:t>2</a:t>
            </a:r>
            <a:r>
              <a:rPr kumimoji="1" lang="ja-JP" altLang="en-US" sz="2400" dirty="0"/>
              <a:t>個の粒子の座標を取得</a:t>
            </a:r>
            <a:r>
              <a:rPr kumimoji="1" lang="en-US" altLang="ja-JP" sz="2400" dirty="0"/>
              <a:t> </a:t>
            </a:r>
            <a:r>
              <a:rPr kumimoji="1" lang="en-US" altLang="ja-JP" sz="2400"/>
              <a:t>(48 Bytes)</a:t>
            </a:r>
          </a:p>
          <a:p>
            <a:r>
              <a:rPr lang="ja-JP" altLang="en-US" sz="2400"/>
              <a:t>力積を計算し、運動量を更新 </a:t>
            </a:r>
            <a:r>
              <a:rPr lang="en-US" altLang="ja-JP" sz="2400"/>
              <a:t>(</a:t>
            </a:r>
            <a:r>
              <a:rPr lang="ja-JP" altLang="en-US" sz="2400"/>
              <a:t>約</a:t>
            </a:r>
            <a:r>
              <a:rPr lang="en-US" altLang="ja-JP" sz="2400"/>
              <a:t>50</a:t>
            </a:r>
            <a:r>
              <a:rPr lang="ja-JP" altLang="en-US" sz="2400"/>
              <a:t> </a:t>
            </a:r>
            <a:r>
              <a:rPr lang="en-US" altLang="ja-JP" sz="2400"/>
              <a:t>FLOP)</a:t>
            </a:r>
          </a:p>
          <a:p>
            <a:r>
              <a:rPr lang="ja-JP" altLang="en-US" sz="2400"/>
              <a:t>運動量</a:t>
            </a:r>
            <a:r>
              <a:rPr lang="ja-JP" altLang="en-US" sz="2400" dirty="0"/>
              <a:t>の書き戻し</a:t>
            </a:r>
            <a:r>
              <a:rPr lang="en-US" altLang="ja-JP" sz="2400" dirty="0"/>
              <a:t> </a:t>
            </a:r>
            <a:r>
              <a:rPr lang="en-US" altLang="ja-JP" sz="2400"/>
              <a:t>(48 Bytes)</a:t>
            </a:r>
            <a:endParaRPr lang="en-US" altLang="ja-JP" sz="2400" dirty="0"/>
          </a:p>
        </p:txBody>
      </p:sp>
      <p:sp>
        <p:nvSpPr>
          <p:cNvPr id="135" name="右中かっこ 134">
            <a:extLst>
              <a:ext uri="{FF2B5EF4-FFF2-40B4-BE49-F238E27FC236}">
                <a16:creationId xmlns:a16="http://schemas.microsoft.com/office/drawing/2014/main" id="{50B25886-A9F5-9F8B-AB8B-896BF3356AB1}"/>
              </a:ext>
            </a:extLst>
          </p:cNvPr>
          <p:cNvSpPr/>
          <p:nvPr/>
        </p:nvSpPr>
        <p:spPr>
          <a:xfrm>
            <a:off x="6228184" y="5013176"/>
            <a:ext cx="360040" cy="144016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8E83B89E-8532-F99F-C732-A3FA8A83CDDC}"/>
              </a:ext>
            </a:extLst>
          </p:cNvPr>
          <p:cNvSpPr txBox="1"/>
          <p:nvPr/>
        </p:nvSpPr>
        <p:spPr>
          <a:xfrm>
            <a:off x="6806755" y="5517232"/>
            <a:ext cx="2193229" cy="461665"/>
          </a:xfrm>
          <a:prstGeom prst="rect">
            <a:avLst/>
          </a:prstGeom>
          <a:noFill/>
        </p:spPr>
        <p:txBody>
          <a:bodyPr wrap="none" rtlCol="0">
            <a:spAutoFit/>
          </a:bodyPr>
          <a:lstStyle/>
          <a:p>
            <a:r>
              <a:rPr lang="en-US" altLang="ja-JP" sz="2400"/>
              <a:t>B/F=2.0</a:t>
            </a:r>
            <a:r>
              <a:rPr lang="ja-JP" altLang="en-US" sz="2400"/>
              <a:t>を要求</a:t>
            </a:r>
            <a:endParaRPr kumimoji="1" lang="ja-JP" altLang="en-US" sz="2400"/>
          </a:p>
        </p:txBody>
      </p:sp>
    </p:spTree>
    <p:extLst>
      <p:ext uri="{BB962C8B-B14F-4D97-AF65-F5344CB8AC3E}">
        <p14:creationId xmlns:p14="http://schemas.microsoft.com/office/powerpoint/2010/main" val="560037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7CDC16E-CBC1-BA16-915D-D48C21B0552D}"/>
              </a:ext>
            </a:extLst>
          </p:cNvPr>
          <p:cNvSpPr>
            <a:spLocks noGrp="1"/>
          </p:cNvSpPr>
          <p:nvPr>
            <p:ph type="body" sz="quarter" idx="10"/>
          </p:nvPr>
        </p:nvSpPr>
        <p:spPr/>
        <p:txBody>
          <a:bodyPr/>
          <a:lstStyle/>
          <a:p>
            <a:r>
              <a:rPr lang="ja-JP" altLang="en-US"/>
              <a:t>メモリアクセスの低減</a:t>
            </a:r>
            <a:endParaRPr kumimoji="1" lang="ja-JP" altLang="en-US"/>
          </a:p>
        </p:txBody>
      </p:sp>
      <p:grpSp>
        <p:nvGrpSpPr>
          <p:cNvPr id="51" name="グループ化 50">
            <a:extLst>
              <a:ext uri="{FF2B5EF4-FFF2-40B4-BE49-F238E27FC236}">
                <a16:creationId xmlns:a16="http://schemas.microsoft.com/office/drawing/2014/main" id="{5BF32976-9436-FEED-2B50-CDD0604343F5}"/>
              </a:ext>
            </a:extLst>
          </p:cNvPr>
          <p:cNvGrpSpPr/>
          <p:nvPr/>
        </p:nvGrpSpPr>
        <p:grpSpPr>
          <a:xfrm>
            <a:off x="2195736" y="1844824"/>
            <a:ext cx="6193448" cy="1298532"/>
            <a:chOff x="1752600" y="2348880"/>
            <a:chExt cx="4391890" cy="920813"/>
          </a:xfrm>
        </p:grpSpPr>
        <p:sp>
          <p:nvSpPr>
            <p:cNvPr id="3" name="円/楕円 153">
              <a:extLst>
                <a:ext uri="{FF2B5EF4-FFF2-40B4-BE49-F238E27FC236}">
                  <a16:creationId xmlns:a16="http://schemas.microsoft.com/office/drawing/2014/main" id="{DDB9166F-3CAB-875E-432E-FB345E6A0786}"/>
                </a:ext>
              </a:extLst>
            </p:cNvPr>
            <p:cNvSpPr/>
            <p:nvPr/>
          </p:nvSpPr>
          <p:spPr>
            <a:xfrm>
              <a:off x="1752600" y="24121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テキスト ボックス 3">
              <a:extLst>
                <a:ext uri="{FF2B5EF4-FFF2-40B4-BE49-F238E27FC236}">
                  <a16:creationId xmlns:a16="http://schemas.microsoft.com/office/drawing/2014/main" id="{E127C376-ECF0-6D06-FE79-3AB98442D750}"/>
                </a:ext>
              </a:extLst>
            </p:cNvPr>
            <p:cNvSpPr txBox="1"/>
            <p:nvPr/>
          </p:nvSpPr>
          <p:spPr>
            <a:xfrm>
              <a:off x="1752600" y="2360548"/>
              <a:ext cx="273040" cy="371025"/>
            </a:xfrm>
            <a:prstGeom prst="rect">
              <a:avLst/>
            </a:prstGeom>
            <a:noFill/>
          </p:spPr>
          <p:txBody>
            <a:bodyPr wrap="none" rtlCol="0">
              <a:spAutoFit/>
            </a:bodyPr>
            <a:lstStyle/>
            <a:p>
              <a:r>
                <a:rPr kumimoji="1" lang="en-US" altLang="ja-JP" sz="2800" dirty="0"/>
                <a:t>0</a:t>
              </a:r>
              <a:endParaRPr kumimoji="1" lang="ja-JP" altLang="en-US" sz="2800" dirty="0"/>
            </a:p>
          </p:txBody>
        </p:sp>
        <p:sp>
          <p:nvSpPr>
            <p:cNvPr id="5" name="円/楕円 155">
              <a:extLst>
                <a:ext uri="{FF2B5EF4-FFF2-40B4-BE49-F238E27FC236}">
                  <a16:creationId xmlns:a16="http://schemas.microsoft.com/office/drawing/2014/main" id="{E2199DAA-B7C5-5A43-12B1-75CA281B3D56}"/>
                </a:ext>
              </a:extLst>
            </p:cNvPr>
            <p:cNvSpPr/>
            <p:nvPr/>
          </p:nvSpPr>
          <p:spPr>
            <a:xfrm>
              <a:off x="175260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49FC9C81-3223-E184-66EE-3555B8C12E13}"/>
                </a:ext>
              </a:extLst>
            </p:cNvPr>
            <p:cNvSpPr txBox="1"/>
            <p:nvPr/>
          </p:nvSpPr>
          <p:spPr>
            <a:xfrm>
              <a:off x="1752600" y="289394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7" name="円/楕円 161">
              <a:extLst>
                <a:ext uri="{FF2B5EF4-FFF2-40B4-BE49-F238E27FC236}">
                  <a16:creationId xmlns:a16="http://schemas.microsoft.com/office/drawing/2014/main" id="{92D6F99F-9C52-C4D7-023D-8656EEB05593}"/>
                </a:ext>
              </a:extLst>
            </p:cNvPr>
            <p:cNvSpPr/>
            <p:nvPr/>
          </p:nvSpPr>
          <p:spPr>
            <a:xfrm>
              <a:off x="2119745"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8" name="テキスト ボックス 7">
              <a:extLst>
                <a:ext uri="{FF2B5EF4-FFF2-40B4-BE49-F238E27FC236}">
                  <a16:creationId xmlns:a16="http://schemas.microsoft.com/office/drawing/2014/main" id="{F46B872B-5FDA-6440-215F-734EF191AE88}"/>
                </a:ext>
              </a:extLst>
            </p:cNvPr>
            <p:cNvSpPr txBox="1"/>
            <p:nvPr/>
          </p:nvSpPr>
          <p:spPr>
            <a:xfrm>
              <a:off x="2119745" y="289394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9" name="円/楕円 167">
              <a:extLst>
                <a:ext uri="{FF2B5EF4-FFF2-40B4-BE49-F238E27FC236}">
                  <a16:creationId xmlns:a16="http://schemas.microsoft.com/office/drawing/2014/main" id="{0A22F6FB-DA1D-C6E1-F383-66B9DCA55819}"/>
                </a:ext>
              </a:extLst>
            </p:cNvPr>
            <p:cNvSpPr/>
            <p:nvPr/>
          </p:nvSpPr>
          <p:spPr>
            <a:xfrm>
              <a:off x="248689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テキスト ボックス 9">
              <a:extLst>
                <a:ext uri="{FF2B5EF4-FFF2-40B4-BE49-F238E27FC236}">
                  <a16:creationId xmlns:a16="http://schemas.microsoft.com/office/drawing/2014/main" id="{93277492-371A-DC15-C57D-B0EEC6A5F9F0}"/>
                </a:ext>
              </a:extLst>
            </p:cNvPr>
            <p:cNvSpPr txBox="1"/>
            <p:nvPr/>
          </p:nvSpPr>
          <p:spPr>
            <a:xfrm>
              <a:off x="2486890" y="289866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cxnSp>
          <p:nvCxnSpPr>
            <p:cNvPr id="11" name="直線コネクタ 10">
              <a:extLst>
                <a:ext uri="{FF2B5EF4-FFF2-40B4-BE49-F238E27FC236}">
                  <a16:creationId xmlns:a16="http://schemas.microsoft.com/office/drawing/2014/main" id="{42D4FF57-9891-1AE0-3EFC-341EE3EDBA7E}"/>
                </a:ext>
              </a:extLst>
            </p:cNvPr>
            <p:cNvCxnSpPr>
              <a:stCxn id="3" idx="4"/>
              <a:endCxn id="5" idx="0"/>
            </p:cNvCxnSpPr>
            <p:nvPr/>
          </p:nvCxnSpPr>
          <p:spPr>
            <a:xfrm rot="5400000">
              <a:off x="1790700" y="283126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4D9DC1E-C47C-3428-DBC3-61D88AF9099E}"/>
                </a:ext>
              </a:extLst>
            </p:cNvPr>
            <p:cNvCxnSpPr>
              <a:stCxn id="3" idx="4"/>
              <a:endCxn id="7" idx="0"/>
            </p:cNvCxnSpPr>
            <p:nvPr/>
          </p:nvCxnSpPr>
          <p:spPr>
            <a:xfrm rot="16200000" flipH="1">
              <a:off x="1974272" y="264769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58C7FC6-402C-CB85-4D61-38EBEAE6787F}"/>
                </a:ext>
              </a:extLst>
            </p:cNvPr>
            <p:cNvCxnSpPr>
              <a:stCxn id="3" idx="4"/>
              <a:endCxn id="9" idx="0"/>
            </p:cNvCxnSpPr>
            <p:nvPr/>
          </p:nvCxnSpPr>
          <p:spPr>
            <a:xfrm rot="16200000" flipH="1">
              <a:off x="2157845" y="246412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円/楕円 307">
              <a:extLst>
                <a:ext uri="{FF2B5EF4-FFF2-40B4-BE49-F238E27FC236}">
                  <a16:creationId xmlns:a16="http://schemas.microsoft.com/office/drawing/2014/main" id="{243C0A79-5E66-3DD4-2486-3FB8C6BBFEF9}"/>
                </a:ext>
              </a:extLst>
            </p:cNvPr>
            <p:cNvSpPr/>
            <p:nvPr/>
          </p:nvSpPr>
          <p:spPr>
            <a:xfrm>
              <a:off x="28956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6" name="テキスト ボックス 15">
              <a:extLst>
                <a:ext uri="{FF2B5EF4-FFF2-40B4-BE49-F238E27FC236}">
                  <a16:creationId xmlns:a16="http://schemas.microsoft.com/office/drawing/2014/main" id="{0366384F-9267-69E7-02CF-82AA216E61F0}"/>
                </a:ext>
              </a:extLst>
            </p:cNvPr>
            <p:cNvSpPr txBox="1"/>
            <p:nvPr/>
          </p:nvSpPr>
          <p:spPr>
            <a:xfrm>
              <a:off x="2895600" y="235582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17" name="円/楕円 309">
              <a:extLst>
                <a:ext uri="{FF2B5EF4-FFF2-40B4-BE49-F238E27FC236}">
                  <a16:creationId xmlns:a16="http://schemas.microsoft.com/office/drawing/2014/main" id="{18811B1E-4619-2278-98E6-1851314D12A9}"/>
                </a:ext>
              </a:extLst>
            </p:cNvPr>
            <p:cNvSpPr/>
            <p:nvPr/>
          </p:nvSpPr>
          <p:spPr>
            <a:xfrm>
              <a:off x="28956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8" name="テキスト ボックス 17">
              <a:extLst>
                <a:ext uri="{FF2B5EF4-FFF2-40B4-BE49-F238E27FC236}">
                  <a16:creationId xmlns:a16="http://schemas.microsoft.com/office/drawing/2014/main" id="{E02CD017-7E4A-E478-6274-B9269146DCF6}"/>
                </a:ext>
              </a:extLst>
            </p:cNvPr>
            <p:cNvSpPr txBox="1"/>
            <p:nvPr/>
          </p:nvSpPr>
          <p:spPr>
            <a:xfrm>
              <a:off x="2895600" y="288922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19" name="円/楕円 311">
              <a:extLst>
                <a:ext uri="{FF2B5EF4-FFF2-40B4-BE49-F238E27FC236}">
                  <a16:creationId xmlns:a16="http://schemas.microsoft.com/office/drawing/2014/main" id="{3ACC2BB6-29AB-84A4-9577-AA03AA8FF133}"/>
                </a:ext>
              </a:extLst>
            </p:cNvPr>
            <p:cNvSpPr/>
            <p:nvPr/>
          </p:nvSpPr>
          <p:spPr>
            <a:xfrm>
              <a:off x="32627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0" name="テキスト ボックス 19">
              <a:extLst>
                <a:ext uri="{FF2B5EF4-FFF2-40B4-BE49-F238E27FC236}">
                  <a16:creationId xmlns:a16="http://schemas.microsoft.com/office/drawing/2014/main" id="{53963F48-4658-6F7A-EF6B-EF93AB1D1CD8}"/>
                </a:ext>
              </a:extLst>
            </p:cNvPr>
            <p:cNvSpPr txBox="1"/>
            <p:nvPr/>
          </p:nvSpPr>
          <p:spPr>
            <a:xfrm>
              <a:off x="3262745"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21" name="円/楕円 313">
              <a:extLst>
                <a:ext uri="{FF2B5EF4-FFF2-40B4-BE49-F238E27FC236}">
                  <a16:creationId xmlns:a16="http://schemas.microsoft.com/office/drawing/2014/main" id="{F9B23C1E-5AD2-6BDF-0FB6-FD1D1EFE1CFC}"/>
                </a:ext>
              </a:extLst>
            </p:cNvPr>
            <p:cNvSpPr/>
            <p:nvPr/>
          </p:nvSpPr>
          <p:spPr>
            <a:xfrm>
              <a:off x="36298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2" name="テキスト ボックス 21">
              <a:extLst>
                <a:ext uri="{FF2B5EF4-FFF2-40B4-BE49-F238E27FC236}">
                  <a16:creationId xmlns:a16="http://schemas.microsoft.com/office/drawing/2014/main" id="{D81B7B43-9981-A600-C625-27533BE96CDC}"/>
                </a:ext>
              </a:extLst>
            </p:cNvPr>
            <p:cNvSpPr txBox="1"/>
            <p:nvPr/>
          </p:nvSpPr>
          <p:spPr>
            <a:xfrm>
              <a:off x="36298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23" name="直線コネクタ 22">
              <a:extLst>
                <a:ext uri="{FF2B5EF4-FFF2-40B4-BE49-F238E27FC236}">
                  <a16:creationId xmlns:a16="http://schemas.microsoft.com/office/drawing/2014/main" id="{8ED05005-F914-687A-3C04-731B79D61549}"/>
                </a:ext>
              </a:extLst>
            </p:cNvPr>
            <p:cNvCxnSpPr>
              <a:stCxn id="15" idx="4"/>
              <a:endCxn id="17" idx="0"/>
            </p:cNvCxnSpPr>
            <p:nvPr/>
          </p:nvCxnSpPr>
          <p:spPr>
            <a:xfrm rot="5400000">
              <a:off x="29337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BD0E5DC-398B-0936-0BCC-F36E461BC750}"/>
                </a:ext>
              </a:extLst>
            </p:cNvPr>
            <p:cNvCxnSpPr>
              <a:stCxn id="15" idx="4"/>
              <a:endCxn id="19" idx="0"/>
            </p:cNvCxnSpPr>
            <p:nvPr/>
          </p:nvCxnSpPr>
          <p:spPr>
            <a:xfrm rot="16200000" flipH="1">
              <a:off x="31172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B837893-71EC-48B5-AD69-D8881A995BF2}"/>
                </a:ext>
              </a:extLst>
            </p:cNvPr>
            <p:cNvCxnSpPr>
              <a:stCxn id="15" idx="4"/>
              <a:endCxn id="21" idx="0"/>
            </p:cNvCxnSpPr>
            <p:nvPr/>
          </p:nvCxnSpPr>
          <p:spPr>
            <a:xfrm rot="16200000" flipH="1">
              <a:off x="33008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円/楕円 318">
              <a:extLst>
                <a:ext uri="{FF2B5EF4-FFF2-40B4-BE49-F238E27FC236}">
                  <a16:creationId xmlns:a16="http://schemas.microsoft.com/office/drawing/2014/main" id="{7BC6C663-BDBE-F546-96A9-BB1159B75898}"/>
                </a:ext>
              </a:extLst>
            </p:cNvPr>
            <p:cNvSpPr/>
            <p:nvPr/>
          </p:nvSpPr>
          <p:spPr>
            <a:xfrm>
              <a:off x="3981866" y="24004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7" name="テキスト ボックス 26">
              <a:extLst>
                <a:ext uri="{FF2B5EF4-FFF2-40B4-BE49-F238E27FC236}">
                  <a16:creationId xmlns:a16="http://schemas.microsoft.com/office/drawing/2014/main" id="{89E0412C-3AAB-44A3-A840-5F86B8E7CDEC}"/>
                </a:ext>
              </a:extLst>
            </p:cNvPr>
            <p:cNvSpPr txBox="1"/>
            <p:nvPr/>
          </p:nvSpPr>
          <p:spPr>
            <a:xfrm>
              <a:off x="3981866" y="2348880"/>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28" name="円/楕円 320">
              <a:extLst>
                <a:ext uri="{FF2B5EF4-FFF2-40B4-BE49-F238E27FC236}">
                  <a16:creationId xmlns:a16="http://schemas.microsoft.com/office/drawing/2014/main" id="{FA52C652-1928-56B2-80F1-63ECCE023649}"/>
                </a:ext>
              </a:extLst>
            </p:cNvPr>
            <p:cNvSpPr/>
            <p:nvPr/>
          </p:nvSpPr>
          <p:spPr>
            <a:xfrm>
              <a:off x="398186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9" name="テキスト ボックス 28">
              <a:extLst>
                <a:ext uri="{FF2B5EF4-FFF2-40B4-BE49-F238E27FC236}">
                  <a16:creationId xmlns:a16="http://schemas.microsoft.com/office/drawing/2014/main" id="{8A61BC99-4027-3F76-6C47-56A5F952D9A4}"/>
                </a:ext>
              </a:extLst>
            </p:cNvPr>
            <p:cNvSpPr txBox="1"/>
            <p:nvPr/>
          </p:nvSpPr>
          <p:spPr>
            <a:xfrm>
              <a:off x="3981866" y="2882280"/>
              <a:ext cx="273040" cy="371025"/>
            </a:xfrm>
            <a:prstGeom prst="rect">
              <a:avLst/>
            </a:prstGeom>
            <a:noFill/>
          </p:spPr>
          <p:txBody>
            <a:bodyPr wrap="none" rtlCol="0">
              <a:spAutoFit/>
            </a:bodyPr>
            <a:lstStyle/>
            <a:p>
              <a:r>
                <a:rPr kumimoji="1" lang="en-US" altLang="ja-JP" sz="2800" dirty="0"/>
                <a:t>6</a:t>
              </a:r>
              <a:endParaRPr kumimoji="1" lang="ja-JP" altLang="en-US" sz="2800" dirty="0"/>
            </a:p>
          </p:txBody>
        </p:sp>
        <p:sp>
          <p:nvSpPr>
            <p:cNvPr id="30" name="円/楕円 322">
              <a:extLst>
                <a:ext uri="{FF2B5EF4-FFF2-40B4-BE49-F238E27FC236}">
                  <a16:creationId xmlns:a16="http://schemas.microsoft.com/office/drawing/2014/main" id="{FAAADAC6-7E90-CCEB-54C3-4CA3A03CB1DB}"/>
                </a:ext>
              </a:extLst>
            </p:cNvPr>
            <p:cNvSpPr/>
            <p:nvPr/>
          </p:nvSpPr>
          <p:spPr>
            <a:xfrm>
              <a:off x="4349011"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テキスト ボックス 30">
              <a:extLst>
                <a:ext uri="{FF2B5EF4-FFF2-40B4-BE49-F238E27FC236}">
                  <a16:creationId xmlns:a16="http://schemas.microsoft.com/office/drawing/2014/main" id="{53AF8984-8CCE-CA40-BD9E-C964286DD6F7}"/>
                </a:ext>
              </a:extLst>
            </p:cNvPr>
            <p:cNvSpPr txBox="1"/>
            <p:nvPr/>
          </p:nvSpPr>
          <p:spPr>
            <a:xfrm>
              <a:off x="4349011" y="2882280"/>
              <a:ext cx="273040" cy="371025"/>
            </a:xfrm>
            <a:prstGeom prst="rect">
              <a:avLst/>
            </a:prstGeom>
            <a:noFill/>
          </p:spPr>
          <p:txBody>
            <a:bodyPr wrap="none" rtlCol="0">
              <a:spAutoFit/>
            </a:bodyPr>
            <a:lstStyle/>
            <a:p>
              <a:r>
                <a:rPr kumimoji="1" lang="en-US" altLang="ja-JP" sz="2800" dirty="0"/>
                <a:t>7</a:t>
              </a:r>
              <a:endParaRPr kumimoji="1" lang="ja-JP" altLang="en-US" sz="2800" dirty="0"/>
            </a:p>
          </p:txBody>
        </p:sp>
        <p:sp>
          <p:nvSpPr>
            <p:cNvPr id="32" name="円/楕円 324">
              <a:extLst>
                <a:ext uri="{FF2B5EF4-FFF2-40B4-BE49-F238E27FC236}">
                  <a16:creationId xmlns:a16="http://schemas.microsoft.com/office/drawing/2014/main" id="{3957B844-5C62-C9B4-5426-E49EE50744D3}"/>
                </a:ext>
              </a:extLst>
            </p:cNvPr>
            <p:cNvSpPr/>
            <p:nvPr/>
          </p:nvSpPr>
          <p:spPr>
            <a:xfrm>
              <a:off x="471615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3" name="テキスト ボックス 32">
              <a:extLst>
                <a:ext uri="{FF2B5EF4-FFF2-40B4-BE49-F238E27FC236}">
                  <a16:creationId xmlns:a16="http://schemas.microsoft.com/office/drawing/2014/main" id="{47FAB7F4-EDE8-FA8D-733F-EDF6ACB8317D}"/>
                </a:ext>
              </a:extLst>
            </p:cNvPr>
            <p:cNvSpPr txBox="1"/>
            <p:nvPr/>
          </p:nvSpPr>
          <p:spPr>
            <a:xfrm>
              <a:off x="4716156" y="2887000"/>
              <a:ext cx="273040" cy="371025"/>
            </a:xfrm>
            <a:prstGeom prst="rect">
              <a:avLst/>
            </a:prstGeom>
            <a:noFill/>
          </p:spPr>
          <p:txBody>
            <a:bodyPr wrap="none" rtlCol="0">
              <a:spAutoFit/>
            </a:bodyPr>
            <a:lstStyle/>
            <a:p>
              <a:r>
                <a:rPr kumimoji="1" lang="en-US" altLang="ja-JP" sz="2800" dirty="0"/>
                <a:t>8</a:t>
              </a:r>
              <a:endParaRPr kumimoji="1" lang="ja-JP" altLang="en-US" sz="2800" dirty="0"/>
            </a:p>
          </p:txBody>
        </p:sp>
        <p:cxnSp>
          <p:nvCxnSpPr>
            <p:cNvPr id="34" name="直線コネクタ 33">
              <a:extLst>
                <a:ext uri="{FF2B5EF4-FFF2-40B4-BE49-F238E27FC236}">
                  <a16:creationId xmlns:a16="http://schemas.microsoft.com/office/drawing/2014/main" id="{E6970E01-59B4-13CA-2D67-89EFB3F36D92}"/>
                </a:ext>
              </a:extLst>
            </p:cNvPr>
            <p:cNvCxnSpPr>
              <a:stCxn id="26" idx="4"/>
              <a:endCxn id="28" idx="0"/>
            </p:cNvCxnSpPr>
            <p:nvPr/>
          </p:nvCxnSpPr>
          <p:spPr>
            <a:xfrm rot="5400000">
              <a:off x="4019966" y="281959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582A853-9939-2249-BAB3-6591278350B8}"/>
                </a:ext>
              </a:extLst>
            </p:cNvPr>
            <p:cNvCxnSpPr>
              <a:stCxn id="26" idx="4"/>
              <a:endCxn id="30" idx="0"/>
            </p:cNvCxnSpPr>
            <p:nvPr/>
          </p:nvCxnSpPr>
          <p:spPr>
            <a:xfrm rot="16200000" flipH="1">
              <a:off x="4203538" y="2636025"/>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B563B13-DC34-B489-5ED5-4832D536AA41}"/>
                </a:ext>
              </a:extLst>
            </p:cNvPr>
            <p:cNvCxnSpPr>
              <a:stCxn id="26" idx="4"/>
              <a:endCxn id="32" idx="0"/>
            </p:cNvCxnSpPr>
            <p:nvPr/>
          </p:nvCxnSpPr>
          <p:spPr>
            <a:xfrm rot="16200000" flipH="1">
              <a:off x="4387111" y="2452453"/>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円/楕円 329">
              <a:extLst>
                <a:ext uri="{FF2B5EF4-FFF2-40B4-BE49-F238E27FC236}">
                  <a16:creationId xmlns:a16="http://schemas.microsoft.com/office/drawing/2014/main" id="{BA8D0F5B-73A3-2FDE-5792-BB46140B8AD4}"/>
                </a:ext>
              </a:extLst>
            </p:cNvPr>
            <p:cNvSpPr/>
            <p:nvPr/>
          </p:nvSpPr>
          <p:spPr>
            <a:xfrm>
              <a:off x="51054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B99A4ED4-4A58-7956-6CE8-5ACDBFDE5E77}"/>
                </a:ext>
              </a:extLst>
            </p:cNvPr>
            <p:cNvSpPr txBox="1"/>
            <p:nvPr/>
          </p:nvSpPr>
          <p:spPr>
            <a:xfrm>
              <a:off x="5105400" y="2355828"/>
              <a:ext cx="273040" cy="371025"/>
            </a:xfrm>
            <a:prstGeom prst="rect">
              <a:avLst/>
            </a:prstGeom>
            <a:noFill/>
          </p:spPr>
          <p:txBody>
            <a:bodyPr wrap="none" rtlCol="0">
              <a:spAutoFit/>
            </a:bodyPr>
            <a:lstStyle/>
            <a:p>
              <a:r>
                <a:rPr kumimoji="1" lang="en-US" altLang="ja-JP" sz="2800" dirty="0"/>
                <a:t>3</a:t>
              </a:r>
              <a:endParaRPr kumimoji="1" lang="ja-JP" altLang="en-US" sz="2800" dirty="0"/>
            </a:p>
          </p:txBody>
        </p:sp>
        <p:sp>
          <p:nvSpPr>
            <p:cNvPr id="39" name="円/楕円 331">
              <a:extLst>
                <a:ext uri="{FF2B5EF4-FFF2-40B4-BE49-F238E27FC236}">
                  <a16:creationId xmlns:a16="http://schemas.microsoft.com/office/drawing/2014/main" id="{ED7F13DD-C269-CC68-46A9-E8BDAE5DD5DE}"/>
                </a:ext>
              </a:extLst>
            </p:cNvPr>
            <p:cNvSpPr/>
            <p:nvPr/>
          </p:nvSpPr>
          <p:spPr>
            <a:xfrm>
              <a:off x="51054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0" name="テキスト ボックス 39">
              <a:extLst>
                <a:ext uri="{FF2B5EF4-FFF2-40B4-BE49-F238E27FC236}">
                  <a16:creationId xmlns:a16="http://schemas.microsoft.com/office/drawing/2014/main" id="{9EC31726-F850-8B40-AA8D-1E55A1B763D1}"/>
                </a:ext>
              </a:extLst>
            </p:cNvPr>
            <p:cNvSpPr txBox="1"/>
            <p:nvPr/>
          </p:nvSpPr>
          <p:spPr>
            <a:xfrm>
              <a:off x="5105400"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41" name="円/楕円 333">
              <a:extLst>
                <a:ext uri="{FF2B5EF4-FFF2-40B4-BE49-F238E27FC236}">
                  <a16:creationId xmlns:a16="http://schemas.microsoft.com/office/drawing/2014/main" id="{0CFF7F8D-2078-EF26-8688-21973987707B}"/>
                </a:ext>
              </a:extLst>
            </p:cNvPr>
            <p:cNvSpPr/>
            <p:nvPr/>
          </p:nvSpPr>
          <p:spPr>
            <a:xfrm>
              <a:off x="54725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2" name="テキスト ボックス 41">
              <a:extLst>
                <a:ext uri="{FF2B5EF4-FFF2-40B4-BE49-F238E27FC236}">
                  <a16:creationId xmlns:a16="http://schemas.microsoft.com/office/drawing/2014/main" id="{5A01EB21-D060-9090-9389-94CDEB1DC85C}"/>
                </a:ext>
              </a:extLst>
            </p:cNvPr>
            <p:cNvSpPr txBox="1"/>
            <p:nvPr/>
          </p:nvSpPr>
          <p:spPr>
            <a:xfrm>
              <a:off x="5472545" y="288922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sp>
          <p:nvSpPr>
            <p:cNvPr id="43" name="円/楕円 335">
              <a:extLst>
                <a:ext uri="{FF2B5EF4-FFF2-40B4-BE49-F238E27FC236}">
                  <a16:creationId xmlns:a16="http://schemas.microsoft.com/office/drawing/2014/main" id="{BFB446FD-6C03-A262-FCDF-246D43E141CB}"/>
                </a:ext>
              </a:extLst>
            </p:cNvPr>
            <p:cNvSpPr/>
            <p:nvPr/>
          </p:nvSpPr>
          <p:spPr>
            <a:xfrm>
              <a:off x="58396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4" name="テキスト ボックス 43">
              <a:extLst>
                <a:ext uri="{FF2B5EF4-FFF2-40B4-BE49-F238E27FC236}">
                  <a16:creationId xmlns:a16="http://schemas.microsoft.com/office/drawing/2014/main" id="{8B4A18D4-3774-8815-9AD0-19E9936F3552}"/>
                </a:ext>
              </a:extLst>
            </p:cNvPr>
            <p:cNvSpPr txBox="1"/>
            <p:nvPr/>
          </p:nvSpPr>
          <p:spPr>
            <a:xfrm>
              <a:off x="58396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45" name="直線コネクタ 44">
              <a:extLst>
                <a:ext uri="{FF2B5EF4-FFF2-40B4-BE49-F238E27FC236}">
                  <a16:creationId xmlns:a16="http://schemas.microsoft.com/office/drawing/2014/main" id="{8F3B5060-2385-45EA-DEEF-35DEC4A7A295}"/>
                </a:ext>
              </a:extLst>
            </p:cNvPr>
            <p:cNvCxnSpPr>
              <a:stCxn id="37" idx="4"/>
              <a:endCxn id="39" idx="0"/>
            </p:cNvCxnSpPr>
            <p:nvPr/>
          </p:nvCxnSpPr>
          <p:spPr>
            <a:xfrm rot="5400000">
              <a:off x="51435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E9971B8-7DA7-89FC-19C0-EA1FCEC60C5B}"/>
                </a:ext>
              </a:extLst>
            </p:cNvPr>
            <p:cNvCxnSpPr>
              <a:stCxn id="37" idx="4"/>
              <a:endCxn id="41" idx="0"/>
            </p:cNvCxnSpPr>
            <p:nvPr/>
          </p:nvCxnSpPr>
          <p:spPr>
            <a:xfrm rot="16200000" flipH="1">
              <a:off x="53270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3334620-C1CB-5227-0CE6-BE037DC93163}"/>
                </a:ext>
              </a:extLst>
            </p:cNvPr>
            <p:cNvCxnSpPr>
              <a:stCxn id="37" idx="4"/>
              <a:endCxn id="43" idx="0"/>
            </p:cNvCxnSpPr>
            <p:nvPr/>
          </p:nvCxnSpPr>
          <p:spPr>
            <a:xfrm rot="16200000" flipH="1">
              <a:off x="55106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8" name="テキスト ボックス 47">
            <a:extLst>
              <a:ext uri="{FF2B5EF4-FFF2-40B4-BE49-F238E27FC236}">
                <a16:creationId xmlns:a16="http://schemas.microsoft.com/office/drawing/2014/main" id="{961DC2C4-511A-29EC-5386-95544271DCE1}"/>
              </a:ext>
            </a:extLst>
          </p:cNvPr>
          <p:cNvSpPr txBox="1"/>
          <p:nvPr/>
        </p:nvSpPr>
        <p:spPr>
          <a:xfrm>
            <a:off x="968811" y="2192923"/>
            <a:ext cx="1082910" cy="523220"/>
          </a:xfrm>
          <a:prstGeom prst="rect">
            <a:avLst/>
          </a:prstGeom>
          <a:noFill/>
        </p:spPr>
        <p:txBody>
          <a:bodyPr wrap="square" rtlCol="0">
            <a:spAutoFit/>
          </a:bodyPr>
          <a:lstStyle/>
          <a:p>
            <a:r>
              <a:rPr kumimoji="1" lang="en-US" altLang="ja-JP" sz="2800" dirty="0" err="1"/>
              <a:t>i</a:t>
            </a:r>
            <a:r>
              <a:rPr kumimoji="1" lang="ja-JP" altLang="en-US" sz="2800" dirty="0"/>
              <a:t>粒子</a:t>
            </a:r>
          </a:p>
        </p:txBody>
      </p:sp>
      <p:sp>
        <p:nvSpPr>
          <p:cNvPr id="49" name="テキスト ボックス 48">
            <a:extLst>
              <a:ext uri="{FF2B5EF4-FFF2-40B4-BE49-F238E27FC236}">
                <a16:creationId xmlns:a16="http://schemas.microsoft.com/office/drawing/2014/main" id="{9B1A3565-0220-0456-34A8-DFAA596376D0}"/>
              </a:ext>
            </a:extLst>
          </p:cNvPr>
          <p:cNvSpPr txBox="1"/>
          <p:nvPr/>
        </p:nvSpPr>
        <p:spPr>
          <a:xfrm>
            <a:off x="990600" y="2666256"/>
            <a:ext cx="1133128" cy="523220"/>
          </a:xfrm>
          <a:prstGeom prst="rect">
            <a:avLst/>
          </a:prstGeom>
          <a:noFill/>
        </p:spPr>
        <p:txBody>
          <a:bodyPr wrap="square" rtlCol="0">
            <a:spAutoFit/>
          </a:bodyPr>
          <a:lstStyle/>
          <a:p>
            <a:r>
              <a:rPr lang="en-US" altLang="ja-JP" sz="2800" dirty="0" err="1"/>
              <a:t>j</a:t>
            </a:r>
            <a:r>
              <a:rPr lang="ja-JP" altLang="en-US" sz="2800" dirty="0"/>
              <a:t>粒子</a:t>
            </a:r>
            <a:endParaRPr kumimoji="1" lang="ja-JP" altLang="en-US" sz="2800" dirty="0"/>
          </a:p>
        </p:txBody>
      </p:sp>
      <p:sp>
        <p:nvSpPr>
          <p:cNvPr id="50" name="テキスト ボックス 49">
            <a:extLst>
              <a:ext uri="{FF2B5EF4-FFF2-40B4-BE49-F238E27FC236}">
                <a16:creationId xmlns:a16="http://schemas.microsoft.com/office/drawing/2014/main" id="{503C9664-85D3-F9A4-C1CB-ED540E3599F6}"/>
              </a:ext>
            </a:extLst>
          </p:cNvPr>
          <p:cNvSpPr txBox="1"/>
          <p:nvPr/>
        </p:nvSpPr>
        <p:spPr>
          <a:xfrm>
            <a:off x="683568" y="1196752"/>
            <a:ext cx="4214615" cy="523220"/>
          </a:xfrm>
          <a:prstGeom prst="rect">
            <a:avLst/>
          </a:prstGeom>
          <a:noFill/>
        </p:spPr>
        <p:txBody>
          <a:bodyPr wrap="none" rtlCol="0">
            <a:spAutoFit/>
          </a:bodyPr>
          <a:lstStyle/>
          <a:p>
            <a:r>
              <a:rPr kumimoji="1" lang="en-US" altLang="ja-JP" sz="2800"/>
              <a:t>i</a:t>
            </a:r>
            <a:r>
              <a:rPr kumimoji="1" lang="ja-JP" altLang="en-US" sz="2800"/>
              <a:t>粒子をキーとしてソート</a:t>
            </a:r>
          </a:p>
        </p:txBody>
      </p:sp>
      <p:grpSp>
        <p:nvGrpSpPr>
          <p:cNvPr id="85" name="グループ化 84">
            <a:extLst>
              <a:ext uri="{FF2B5EF4-FFF2-40B4-BE49-F238E27FC236}">
                <a16:creationId xmlns:a16="http://schemas.microsoft.com/office/drawing/2014/main" id="{DFE35844-9B5B-5A91-7CD1-A60BE9D609B2}"/>
              </a:ext>
            </a:extLst>
          </p:cNvPr>
          <p:cNvGrpSpPr/>
          <p:nvPr/>
        </p:nvGrpSpPr>
        <p:grpSpPr>
          <a:xfrm>
            <a:off x="1979712" y="4005064"/>
            <a:ext cx="5735744" cy="1240188"/>
            <a:chOff x="1115616" y="4077072"/>
            <a:chExt cx="3657600" cy="790850"/>
          </a:xfrm>
        </p:grpSpPr>
        <p:grpSp>
          <p:nvGrpSpPr>
            <p:cNvPr id="52" name="図形グループ 251">
              <a:extLst>
                <a:ext uri="{FF2B5EF4-FFF2-40B4-BE49-F238E27FC236}">
                  <a16:creationId xmlns:a16="http://schemas.microsoft.com/office/drawing/2014/main" id="{7912C7BB-06E8-DA3E-2F8E-0EC6CC902D1B}"/>
                </a:ext>
              </a:extLst>
            </p:cNvPr>
            <p:cNvGrpSpPr/>
            <p:nvPr/>
          </p:nvGrpSpPr>
          <p:grpSpPr>
            <a:xfrm>
              <a:off x="1115616" y="4077072"/>
              <a:ext cx="3657600" cy="340030"/>
              <a:chOff x="1066800" y="4384370"/>
              <a:chExt cx="3657600" cy="340030"/>
            </a:xfrm>
          </p:grpSpPr>
          <p:sp>
            <p:nvSpPr>
              <p:cNvPr id="53" name="正方形/長方形 52">
                <a:extLst>
                  <a:ext uri="{FF2B5EF4-FFF2-40B4-BE49-F238E27FC236}">
                    <a16:creationId xmlns:a16="http://schemas.microsoft.com/office/drawing/2014/main" id="{BC78BB22-D731-68CA-0991-2CC1ECB6A6A6}"/>
                  </a:ext>
                </a:extLst>
              </p:cNvPr>
              <p:cNvSpPr/>
              <p:nvPr/>
            </p:nvSpPr>
            <p:spPr>
              <a:xfrm>
                <a:off x="1066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4" name="正方形/長方形 53">
                <a:extLst>
                  <a:ext uri="{FF2B5EF4-FFF2-40B4-BE49-F238E27FC236}">
                    <a16:creationId xmlns:a16="http://schemas.microsoft.com/office/drawing/2014/main" id="{84412E92-897C-AE80-C592-EC4F2F95A715}"/>
                  </a:ext>
                </a:extLst>
              </p:cNvPr>
              <p:cNvSpPr/>
              <p:nvPr/>
            </p:nvSpPr>
            <p:spPr>
              <a:xfrm>
                <a:off x="1371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5" name="正方形/長方形 54">
                <a:extLst>
                  <a:ext uri="{FF2B5EF4-FFF2-40B4-BE49-F238E27FC236}">
                    <a16:creationId xmlns:a16="http://schemas.microsoft.com/office/drawing/2014/main" id="{59872871-C167-1BE7-023D-CE05D4BBC64F}"/>
                  </a:ext>
                </a:extLst>
              </p:cNvPr>
              <p:cNvSpPr/>
              <p:nvPr/>
            </p:nvSpPr>
            <p:spPr>
              <a:xfrm>
                <a:off x="1676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6" name="正方形/長方形 55">
                <a:extLst>
                  <a:ext uri="{FF2B5EF4-FFF2-40B4-BE49-F238E27FC236}">
                    <a16:creationId xmlns:a16="http://schemas.microsoft.com/office/drawing/2014/main" id="{A1925990-E145-2AF5-3860-FE0009FC2C9E}"/>
                  </a:ext>
                </a:extLst>
              </p:cNvPr>
              <p:cNvSpPr/>
              <p:nvPr/>
            </p:nvSpPr>
            <p:spPr>
              <a:xfrm>
                <a:off x="1981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7" name="正方形/長方形 56">
                <a:extLst>
                  <a:ext uri="{FF2B5EF4-FFF2-40B4-BE49-F238E27FC236}">
                    <a16:creationId xmlns:a16="http://schemas.microsoft.com/office/drawing/2014/main" id="{F5B7935F-79F9-AED2-BA63-BCEB4508DAD4}"/>
                  </a:ext>
                </a:extLst>
              </p:cNvPr>
              <p:cNvSpPr/>
              <p:nvPr/>
            </p:nvSpPr>
            <p:spPr>
              <a:xfrm>
                <a:off x="2286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8" name="正方形/長方形 57">
                <a:extLst>
                  <a:ext uri="{FF2B5EF4-FFF2-40B4-BE49-F238E27FC236}">
                    <a16:creationId xmlns:a16="http://schemas.microsoft.com/office/drawing/2014/main" id="{17EB269F-3B4A-C54D-F868-F703E7BDC8BD}"/>
                  </a:ext>
                </a:extLst>
              </p:cNvPr>
              <p:cNvSpPr/>
              <p:nvPr/>
            </p:nvSpPr>
            <p:spPr>
              <a:xfrm>
                <a:off x="2590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9" name="正方形/長方形 58">
                <a:extLst>
                  <a:ext uri="{FF2B5EF4-FFF2-40B4-BE49-F238E27FC236}">
                    <a16:creationId xmlns:a16="http://schemas.microsoft.com/office/drawing/2014/main" id="{FDDA556B-A96F-F40D-525D-1E5AB7342715}"/>
                  </a:ext>
                </a:extLst>
              </p:cNvPr>
              <p:cNvSpPr/>
              <p:nvPr/>
            </p:nvSpPr>
            <p:spPr>
              <a:xfrm>
                <a:off x="2895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0" name="正方形/長方形 59">
                <a:extLst>
                  <a:ext uri="{FF2B5EF4-FFF2-40B4-BE49-F238E27FC236}">
                    <a16:creationId xmlns:a16="http://schemas.microsoft.com/office/drawing/2014/main" id="{FF6F2087-BF4C-C732-44F1-8296F02294A7}"/>
                  </a:ext>
                </a:extLst>
              </p:cNvPr>
              <p:cNvSpPr/>
              <p:nvPr/>
            </p:nvSpPr>
            <p:spPr>
              <a:xfrm>
                <a:off x="3200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1" name="正方形/長方形 60">
                <a:extLst>
                  <a:ext uri="{FF2B5EF4-FFF2-40B4-BE49-F238E27FC236}">
                    <a16:creationId xmlns:a16="http://schemas.microsoft.com/office/drawing/2014/main" id="{9CAADD5F-A76C-B03A-19A8-041E2E150E84}"/>
                  </a:ext>
                </a:extLst>
              </p:cNvPr>
              <p:cNvSpPr/>
              <p:nvPr/>
            </p:nvSpPr>
            <p:spPr>
              <a:xfrm>
                <a:off x="3505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2" name="正方形/長方形 61">
                <a:extLst>
                  <a:ext uri="{FF2B5EF4-FFF2-40B4-BE49-F238E27FC236}">
                    <a16:creationId xmlns:a16="http://schemas.microsoft.com/office/drawing/2014/main" id="{B449CB7C-9279-0B37-1922-83FB20364D74}"/>
                  </a:ext>
                </a:extLst>
              </p:cNvPr>
              <p:cNvSpPr/>
              <p:nvPr/>
            </p:nvSpPr>
            <p:spPr>
              <a:xfrm>
                <a:off x="3810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3" name="正方形/長方形 62">
                <a:extLst>
                  <a:ext uri="{FF2B5EF4-FFF2-40B4-BE49-F238E27FC236}">
                    <a16:creationId xmlns:a16="http://schemas.microsoft.com/office/drawing/2014/main" id="{5CDE3CD4-03C7-684D-82E6-9402C647EB64}"/>
                  </a:ext>
                </a:extLst>
              </p:cNvPr>
              <p:cNvSpPr/>
              <p:nvPr/>
            </p:nvSpPr>
            <p:spPr>
              <a:xfrm>
                <a:off x="4114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4" name="正方形/長方形 63">
                <a:extLst>
                  <a:ext uri="{FF2B5EF4-FFF2-40B4-BE49-F238E27FC236}">
                    <a16:creationId xmlns:a16="http://schemas.microsoft.com/office/drawing/2014/main" id="{26BF7A38-8D8C-09D6-987C-C213577456BF}"/>
                  </a:ext>
                </a:extLst>
              </p:cNvPr>
              <p:cNvSpPr/>
              <p:nvPr/>
            </p:nvSpPr>
            <p:spPr>
              <a:xfrm>
                <a:off x="4419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5" name="テキスト ボックス 64">
                <a:extLst>
                  <a:ext uri="{FF2B5EF4-FFF2-40B4-BE49-F238E27FC236}">
                    <a16:creationId xmlns:a16="http://schemas.microsoft.com/office/drawing/2014/main" id="{79927A52-0742-3501-DD8D-4019C0C7612D}"/>
                  </a:ext>
                </a:extLst>
              </p:cNvPr>
              <p:cNvSpPr txBox="1"/>
              <p:nvPr/>
            </p:nvSpPr>
            <p:spPr>
              <a:xfrm>
                <a:off x="1066800" y="4384370"/>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66" name="テキスト ボックス 65">
                <a:extLst>
                  <a:ext uri="{FF2B5EF4-FFF2-40B4-BE49-F238E27FC236}">
                    <a16:creationId xmlns:a16="http://schemas.microsoft.com/office/drawing/2014/main" id="{A90CC408-A89F-097A-90D4-27456E7625B8}"/>
                  </a:ext>
                </a:extLst>
              </p:cNvPr>
              <p:cNvSpPr txBox="1"/>
              <p:nvPr/>
            </p:nvSpPr>
            <p:spPr>
              <a:xfrm>
                <a:off x="137974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7" name="テキスト ボックス 66">
                <a:extLst>
                  <a:ext uri="{FF2B5EF4-FFF2-40B4-BE49-F238E27FC236}">
                    <a16:creationId xmlns:a16="http://schemas.microsoft.com/office/drawing/2014/main" id="{C469B948-8222-8B5D-2FF4-1153861035BA}"/>
                  </a:ext>
                </a:extLst>
              </p:cNvPr>
              <p:cNvSpPr txBox="1"/>
              <p:nvPr/>
            </p:nvSpPr>
            <p:spPr>
              <a:xfrm>
                <a:off x="1676450" y="4384370"/>
                <a:ext cx="245536" cy="333650"/>
              </a:xfrm>
              <a:prstGeom prst="rect">
                <a:avLst/>
              </a:prstGeom>
              <a:noFill/>
            </p:spPr>
            <p:txBody>
              <a:bodyPr wrap="none" rtlCol="0">
                <a:spAutoFit/>
              </a:bodyPr>
              <a:lstStyle/>
              <a:p>
                <a:r>
                  <a:rPr lang="en-US" altLang="ja-JP" sz="2800" dirty="0"/>
                  <a:t>5</a:t>
                </a:r>
                <a:endParaRPr kumimoji="1" lang="ja-JP" altLang="en-US" sz="2800" dirty="0"/>
              </a:p>
            </p:txBody>
          </p:sp>
          <p:sp>
            <p:nvSpPr>
              <p:cNvPr id="68" name="テキスト ボックス 67">
                <a:extLst>
                  <a:ext uri="{FF2B5EF4-FFF2-40B4-BE49-F238E27FC236}">
                    <a16:creationId xmlns:a16="http://schemas.microsoft.com/office/drawing/2014/main" id="{01F830D7-FA5C-7C9D-AA6D-500DCAEEEAC5}"/>
                  </a:ext>
                </a:extLst>
              </p:cNvPr>
              <p:cNvSpPr txBox="1"/>
              <p:nvPr/>
            </p:nvSpPr>
            <p:spPr>
              <a:xfrm>
                <a:off x="198939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9" name="テキスト ボックス 68">
                <a:extLst>
                  <a:ext uri="{FF2B5EF4-FFF2-40B4-BE49-F238E27FC236}">
                    <a16:creationId xmlns:a16="http://schemas.microsoft.com/office/drawing/2014/main" id="{5FA1E2A6-3D31-59E3-21A5-5343BC5DF4DF}"/>
                  </a:ext>
                </a:extLst>
              </p:cNvPr>
              <p:cNvSpPr txBox="1"/>
              <p:nvPr/>
            </p:nvSpPr>
            <p:spPr>
              <a:xfrm>
                <a:off x="2286000"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0" name="テキスト ボックス 69">
                <a:extLst>
                  <a:ext uri="{FF2B5EF4-FFF2-40B4-BE49-F238E27FC236}">
                    <a16:creationId xmlns:a16="http://schemas.microsoft.com/office/drawing/2014/main" id="{07B3CAD9-F3B4-1785-35F1-F44AB19C3605}"/>
                  </a:ext>
                </a:extLst>
              </p:cNvPr>
              <p:cNvSpPr txBox="1"/>
              <p:nvPr/>
            </p:nvSpPr>
            <p:spPr>
              <a:xfrm>
                <a:off x="259894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sp>
            <p:nvSpPr>
              <p:cNvPr id="71" name="テキスト ボックス 70">
                <a:extLst>
                  <a:ext uri="{FF2B5EF4-FFF2-40B4-BE49-F238E27FC236}">
                    <a16:creationId xmlns:a16="http://schemas.microsoft.com/office/drawing/2014/main" id="{8416CA6E-9511-A8AF-C3DF-63E6856CD874}"/>
                  </a:ext>
                </a:extLst>
              </p:cNvPr>
              <p:cNvSpPr txBox="1"/>
              <p:nvPr/>
            </p:nvSpPr>
            <p:spPr>
              <a:xfrm>
                <a:off x="2895650" y="4384370"/>
                <a:ext cx="245536" cy="333650"/>
              </a:xfrm>
              <a:prstGeom prst="rect">
                <a:avLst/>
              </a:prstGeom>
              <a:noFill/>
            </p:spPr>
            <p:txBody>
              <a:bodyPr wrap="none" rtlCol="0">
                <a:spAutoFit/>
              </a:bodyPr>
              <a:lstStyle/>
              <a:p>
                <a:r>
                  <a:rPr kumimoji="1" lang="en-US" altLang="ja-JP" sz="2800" dirty="0"/>
                  <a:t>6</a:t>
                </a:r>
                <a:endParaRPr kumimoji="1" lang="ja-JP" altLang="en-US" sz="2800" dirty="0"/>
              </a:p>
            </p:txBody>
          </p:sp>
          <p:sp>
            <p:nvSpPr>
              <p:cNvPr id="72" name="テキスト ボックス 71">
                <a:extLst>
                  <a:ext uri="{FF2B5EF4-FFF2-40B4-BE49-F238E27FC236}">
                    <a16:creationId xmlns:a16="http://schemas.microsoft.com/office/drawing/2014/main" id="{C2E2DBE5-96F6-EEDF-AE47-E681F12F2A49}"/>
                  </a:ext>
                </a:extLst>
              </p:cNvPr>
              <p:cNvSpPr txBox="1"/>
              <p:nvPr/>
            </p:nvSpPr>
            <p:spPr>
              <a:xfrm>
                <a:off x="3208594" y="4384370"/>
                <a:ext cx="245536" cy="333650"/>
              </a:xfrm>
              <a:prstGeom prst="rect">
                <a:avLst/>
              </a:prstGeom>
              <a:noFill/>
            </p:spPr>
            <p:txBody>
              <a:bodyPr wrap="none" rtlCol="0">
                <a:spAutoFit/>
              </a:bodyPr>
              <a:lstStyle/>
              <a:p>
                <a:r>
                  <a:rPr kumimoji="1" lang="en-US" altLang="ja-JP" sz="2800" dirty="0"/>
                  <a:t>7</a:t>
                </a:r>
                <a:endParaRPr kumimoji="1" lang="ja-JP" altLang="en-US" sz="2800" dirty="0"/>
              </a:p>
            </p:txBody>
          </p:sp>
          <p:sp>
            <p:nvSpPr>
              <p:cNvPr id="73" name="テキスト ボックス 72">
                <a:extLst>
                  <a:ext uri="{FF2B5EF4-FFF2-40B4-BE49-F238E27FC236}">
                    <a16:creationId xmlns:a16="http://schemas.microsoft.com/office/drawing/2014/main" id="{1DA97646-01BE-B954-BB49-5A8C85AB94B3}"/>
                  </a:ext>
                </a:extLst>
              </p:cNvPr>
              <p:cNvSpPr txBox="1"/>
              <p:nvPr/>
            </p:nvSpPr>
            <p:spPr>
              <a:xfrm>
                <a:off x="3505200" y="4384370"/>
                <a:ext cx="245536" cy="333650"/>
              </a:xfrm>
              <a:prstGeom prst="rect">
                <a:avLst/>
              </a:prstGeom>
              <a:noFill/>
            </p:spPr>
            <p:txBody>
              <a:bodyPr wrap="none" rtlCol="0">
                <a:spAutoFit/>
              </a:bodyPr>
              <a:lstStyle/>
              <a:p>
                <a:r>
                  <a:rPr kumimoji="1" lang="en-US" altLang="ja-JP" sz="2800" dirty="0"/>
                  <a:t>8</a:t>
                </a:r>
                <a:endParaRPr kumimoji="1" lang="ja-JP" altLang="en-US" sz="2800" dirty="0"/>
              </a:p>
            </p:txBody>
          </p:sp>
          <p:sp>
            <p:nvSpPr>
              <p:cNvPr id="74" name="テキスト ボックス 73">
                <a:extLst>
                  <a:ext uri="{FF2B5EF4-FFF2-40B4-BE49-F238E27FC236}">
                    <a16:creationId xmlns:a16="http://schemas.microsoft.com/office/drawing/2014/main" id="{6CDCB986-C912-0F3F-5CDB-42A39366EEDF}"/>
                  </a:ext>
                </a:extLst>
              </p:cNvPr>
              <p:cNvSpPr txBox="1"/>
              <p:nvPr/>
            </p:nvSpPr>
            <p:spPr>
              <a:xfrm>
                <a:off x="3818144"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5" name="テキスト ボックス 74">
                <a:extLst>
                  <a:ext uri="{FF2B5EF4-FFF2-40B4-BE49-F238E27FC236}">
                    <a16:creationId xmlns:a16="http://schemas.microsoft.com/office/drawing/2014/main" id="{3C5B1961-5644-9977-81BF-60D1575BFDEE}"/>
                  </a:ext>
                </a:extLst>
              </p:cNvPr>
              <p:cNvSpPr txBox="1"/>
              <p:nvPr/>
            </p:nvSpPr>
            <p:spPr>
              <a:xfrm>
                <a:off x="4114850" y="4384370"/>
                <a:ext cx="245536" cy="333650"/>
              </a:xfrm>
              <a:prstGeom prst="rect">
                <a:avLst/>
              </a:prstGeom>
              <a:noFill/>
            </p:spPr>
            <p:txBody>
              <a:bodyPr wrap="none" rtlCol="0">
                <a:spAutoFit/>
              </a:bodyPr>
              <a:lstStyle/>
              <a:p>
                <a:r>
                  <a:rPr kumimoji="1" lang="en-US" altLang="ja-JP" sz="2800" dirty="0"/>
                  <a:t>5</a:t>
                </a:r>
                <a:endParaRPr kumimoji="1" lang="ja-JP" altLang="en-US" sz="2800" dirty="0"/>
              </a:p>
            </p:txBody>
          </p:sp>
          <p:sp>
            <p:nvSpPr>
              <p:cNvPr id="76" name="テキスト ボックス 75">
                <a:extLst>
                  <a:ext uri="{FF2B5EF4-FFF2-40B4-BE49-F238E27FC236}">
                    <a16:creationId xmlns:a16="http://schemas.microsoft.com/office/drawing/2014/main" id="{3097FE17-35C7-E4B2-CA89-22E4EF695588}"/>
                  </a:ext>
                </a:extLst>
              </p:cNvPr>
              <p:cNvSpPr txBox="1"/>
              <p:nvPr/>
            </p:nvSpPr>
            <p:spPr>
              <a:xfrm>
                <a:off x="442779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grpSp>
        <p:cxnSp>
          <p:nvCxnSpPr>
            <p:cNvPr id="77" name="直線コネクタ 76">
              <a:extLst>
                <a:ext uri="{FF2B5EF4-FFF2-40B4-BE49-F238E27FC236}">
                  <a16:creationId xmlns:a16="http://schemas.microsoft.com/office/drawing/2014/main" id="{8FE560B4-1B2D-5028-AE6C-EDFC77617185}"/>
                </a:ext>
              </a:extLst>
            </p:cNvPr>
            <p:cNvCxnSpPr/>
            <p:nvPr/>
          </p:nvCxnSpPr>
          <p:spPr>
            <a:xfrm>
              <a:off x="11156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A8A8C75-7DE1-B7DE-E393-15E058D1523D}"/>
                </a:ext>
              </a:extLst>
            </p:cNvPr>
            <p:cNvCxnSpPr/>
            <p:nvPr/>
          </p:nvCxnSpPr>
          <p:spPr>
            <a:xfrm>
              <a:off x="20300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5EDF4EB-F4C1-2340-5B5D-F30FC33A5281}"/>
                </a:ext>
              </a:extLst>
            </p:cNvPr>
            <p:cNvCxnSpPr/>
            <p:nvPr/>
          </p:nvCxnSpPr>
          <p:spPr>
            <a:xfrm>
              <a:off x="29444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D6BA761-E17B-5898-A273-B6528778FAB2}"/>
                </a:ext>
              </a:extLst>
            </p:cNvPr>
            <p:cNvCxnSpPr/>
            <p:nvPr/>
          </p:nvCxnSpPr>
          <p:spPr>
            <a:xfrm>
              <a:off x="38588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08502B2-8B6C-5A18-7C85-BA664D2021FA}"/>
                </a:ext>
              </a:extLst>
            </p:cNvPr>
            <p:cNvSpPr txBox="1"/>
            <p:nvPr/>
          </p:nvSpPr>
          <p:spPr>
            <a:xfrm>
              <a:off x="1420416" y="4534272"/>
              <a:ext cx="245536" cy="333650"/>
            </a:xfrm>
            <a:prstGeom prst="rect">
              <a:avLst/>
            </a:prstGeom>
            <a:noFill/>
          </p:spPr>
          <p:txBody>
            <a:bodyPr wrap="none" rtlCol="0">
              <a:spAutoFit/>
            </a:bodyPr>
            <a:lstStyle/>
            <a:p>
              <a:r>
                <a:rPr kumimoji="1" lang="en-US" altLang="ja-JP" sz="2800" dirty="0"/>
                <a:t>0</a:t>
              </a:r>
              <a:endParaRPr kumimoji="1" lang="ja-JP" altLang="en-US" sz="2800" dirty="0"/>
            </a:p>
          </p:txBody>
        </p:sp>
        <p:sp>
          <p:nvSpPr>
            <p:cNvPr id="82" name="テキスト ボックス 81">
              <a:extLst>
                <a:ext uri="{FF2B5EF4-FFF2-40B4-BE49-F238E27FC236}">
                  <a16:creationId xmlns:a16="http://schemas.microsoft.com/office/drawing/2014/main" id="{B454B1FF-F988-BC40-B4E2-2345A31186C8}"/>
                </a:ext>
              </a:extLst>
            </p:cNvPr>
            <p:cNvSpPr txBox="1"/>
            <p:nvPr/>
          </p:nvSpPr>
          <p:spPr>
            <a:xfrm>
              <a:off x="2334816" y="4534272"/>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83" name="テキスト ボックス 82">
              <a:extLst>
                <a:ext uri="{FF2B5EF4-FFF2-40B4-BE49-F238E27FC236}">
                  <a16:creationId xmlns:a16="http://schemas.microsoft.com/office/drawing/2014/main" id="{687FDED0-FD31-E256-4819-90A060E7C0CB}"/>
                </a:ext>
              </a:extLst>
            </p:cNvPr>
            <p:cNvSpPr txBox="1"/>
            <p:nvPr/>
          </p:nvSpPr>
          <p:spPr>
            <a:xfrm>
              <a:off x="3249216" y="4534272"/>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84" name="テキスト ボックス 83">
              <a:extLst>
                <a:ext uri="{FF2B5EF4-FFF2-40B4-BE49-F238E27FC236}">
                  <a16:creationId xmlns:a16="http://schemas.microsoft.com/office/drawing/2014/main" id="{0F93E1DB-FA5A-BE0B-5210-4A91A1E094C8}"/>
                </a:ext>
              </a:extLst>
            </p:cNvPr>
            <p:cNvSpPr txBox="1"/>
            <p:nvPr/>
          </p:nvSpPr>
          <p:spPr>
            <a:xfrm>
              <a:off x="4163616" y="4534272"/>
              <a:ext cx="245536" cy="333650"/>
            </a:xfrm>
            <a:prstGeom prst="rect">
              <a:avLst/>
            </a:prstGeom>
            <a:noFill/>
          </p:spPr>
          <p:txBody>
            <a:bodyPr wrap="none" rtlCol="0">
              <a:spAutoFit/>
            </a:bodyPr>
            <a:lstStyle/>
            <a:p>
              <a:r>
                <a:rPr kumimoji="1" lang="en-US" altLang="ja-JP" sz="2800" dirty="0"/>
                <a:t>3</a:t>
              </a:r>
              <a:endParaRPr kumimoji="1" lang="ja-JP" altLang="en-US" sz="2800" dirty="0"/>
            </a:p>
          </p:txBody>
        </p:sp>
      </p:grpSp>
      <p:sp>
        <p:nvSpPr>
          <p:cNvPr id="86" name="テキスト ボックス 85">
            <a:extLst>
              <a:ext uri="{FF2B5EF4-FFF2-40B4-BE49-F238E27FC236}">
                <a16:creationId xmlns:a16="http://schemas.microsoft.com/office/drawing/2014/main" id="{18F017E5-CE3A-8184-EF33-DB711A8D03DA}"/>
              </a:ext>
            </a:extLst>
          </p:cNvPr>
          <p:cNvSpPr txBox="1"/>
          <p:nvPr/>
        </p:nvSpPr>
        <p:spPr>
          <a:xfrm>
            <a:off x="683568" y="3501008"/>
            <a:ext cx="1980029" cy="523220"/>
          </a:xfrm>
          <a:prstGeom prst="rect">
            <a:avLst/>
          </a:prstGeom>
          <a:noFill/>
        </p:spPr>
        <p:txBody>
          <a:bodyPr wrap="none" rtlCol="0">
            <a:spAutoFit/>
          </a:bodyPr>
          <a:lstStyle/>
          <a:p>
            <a:r>
              <a:rPr lang="ja-JP" altLang="en-US" sz="2800"/>
              <a:t>メモリ表現</a:t>
            </a:r>
            <a:endParaRPr kumimoji="1" lang="ja-JP" altLang="en-US" sz="2800"/>
          </a:p>
        </p:txBody>
      </p:sp>
      <p:sp>
        <p:nvSpPr>
          <p:cNvPr id="87" name="テキスト ボックス 86">
            <a:extLst>
              <a:ext uri="{FF2B5EF4-FFF2-40B4-BE49-F238E27FC236}">
                <a16:creationId xmlns:a16="http://schemas.microsoft.com/office/drawing/2014/main" id="{7D1ADF3F-07A8-9653-641F-9B21DE364049}"/>
              </a:ext>
            </a:extLst>
          </p:cNvPr>
          <p:cNvSpPr txBox="1"/>
          <p:nvPr/>
        </p:nvSpPr>
        <p:spPr>
          <a:xfrm>
            <a:off x="611560" y="5373216"/>
            <a:ext cx="6955750" cy="1200329"/>
          </a:xfrm>
          <a:prstGeom prst="rect">
            <a:avLst/>
          </a:prstGeom>
          <a:noFill/>
        </p:spPr>
        <p:txBody>
          <a:bodyPr wrap="none" rtlCol="0">
            <a:spAutoFit/>
          </a:bodyPr>
          <a:lstStyle/>
          <a:p>
            <a:r>
              <a:rPr kumimoji="1" lang="en-US" altLang="ja-JP" sz="2400"/>
              <a:t>i</a:t>
            </a:r>
            <a:r>
              <a:rPr kumimoji="1" lang="ja-JP" altLang="en-US" sz="2400"/>
              <a:t>粒子の情報がレジスタに乗る</a:t>
            </a:r>
            <a:endParaRPr kumimoji="1" lang="en-US" altLang="ja-JP" sz="2400"/>
          </a:p>
          <a:p>
            <a:r>
              <a:rPr lang="ja-JP" altLang="en-US" sz="2400"/>
              <a:t>→読み込み、書き込みが</a:t>
            </a:r>
            <a:r>
              <a:rPr lang="en-US" altLang="ja-JP" sz="2400"/>
              <a:t>j</a:t>
            </a:r>
            <a:r>
              <a:rPr lang="ja-JP" altLang="en-US" sz="2400"/>
              <a:t>粒子のみ</a:t>
            </a:r>
            <a:endParaRPr lang="en-US" altLang="ja-JP" sz="2400"/>
          </a:p>
          <a:p>
            <a:r>
              <a:rPr kumimoji="1" lang="ja-JP" altLang="en-US" sz="2400"/>
              <a:t>→ペア数が十分多ければメモリアクセスが半分に</a:t>
            </a:r>
            <a:endParaRPr kumimoji="1" lang="en-US" altLang="ja-JP" sz="2400"/>
          </a:p>
        </p:txBody>
      </p:sp>
    </p:spTree>
    <p:extLst>
      <p:ext uri="{BB962C8B-B14F-4D97-AF65-F5344CB8AC3E}">
        <p14:creationId xmlns:p14="http://schemas.microsoft.com/office/powerpoint/2010/main" val="1585303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1C3A96-BCED-15C6-2F6F-C6482BB33719}"/>
              </a:ext>
            </a:extLst>
          </p:cNvPr>
          <p:cNvSpPr>
            <a:spLocks noGrp="1"/>
          </p:cNvSpPr>
          <p:nvPr>
            <p:ph type="body" sz="quarter" idx="10"/>
          </p:nvPr>
        </p:nvSpPr>
        <p:spPr/>
        <p:txBody>
          <a:bodyPr/>
          <a:lstStyle/>
          <a:p>
            <a:r>
              <a:rPr kumimoji="1" lang="ja-JP" altLang="en-US"/>
              <a:t>キャッシュの有効活用</a:t>
            </a:r>
          </a:p>
        </p:txBody>
      </p:sp>
      <p:sp>
        <p:nvSpPr>
          <p:cNvPr id="3" name="テキスト ボックス 5">
            <a:extLst>
              <a:ext uri="{FF2B5EF4-FFF2-40B4-BE49-F238E27FC236}">
                <a16:creationId xmlns:a16="http://schemas.microsoft.com/office/drawing/2014/main" id="{791631BD-01C0-294B-B3E0-F66644829DC5}"/>
              </a:ext>
            </a:extLst>
          </p:cNvPr>
          <p:cNvSpPr txBox="1">
            <a:spLocks noChangeArrowheads="1"/>
          </p:cNvSpPr>
          <p:nvPr/>
        </p:nvSpPr>
        <p:spPr bwMode="auto">
          <a:xfrm>
            <a:off x="323528" y="1052736"/>
            <a:ext cx="7949133" cy="830997"/>
          </a:xfrm>
          <a:prstGeom prst="rect">
            <a:avLst/>
          </a:prstGeom>
          <a:noFill/>
          <a:ln w="9525">
            <a:noFill/>
            <a:miter lim="800000"/>
            <a:headEnd/>
            <a:tailEnd/>
          </a:ln>
        </p:spPr>
        <p:txBody>
          <a:bodyPr wrap="square">
            <a:spAutoFit/>
          </a:bodyPr>
          <a:lstStyle/>
          <a:p>
            <a:r>
              <a:rPr lang="ja-JP" altLang="en-US" sz="2400" dirty="0"/>
              <a:t>時間発展を続けると、空間的には近い粒子が、メモリ上</a:t>
            </a:r>
            <a:r>
              <a:rPr lang="ja-JP" altLang="en-US" sz="2400"/>
              <a:t>では遠く</a:t>
            </a:r>
            <a:r>
              <a:rPr lang="ja-JP" altLang="en-US" sz="2400" dirty="0"/>
              <a:t>に保存されている状態</a:t>
            </a:r>
            <a:r>
              <a:rPr lang="ja-JP" altLang="en-US" sz="2400"/>
              <a:t>になる→ソート</a:t>
            </a:r>
            <a:endParaRPr lang="ja-JP" altLang="en-US" sz="2400" dirty="0"/>
          </a:p>
        </p:txBody>
      </p:sp>
      <p:grpSp>
        <p:nvGrpSpPr>
          <p:cNvPr id="4" name="図形グループ 1">
            <a:extLst>
              <a:ext uri="{FF2B5EF4-FFF2-40B4-BE49-F238E27FC236}">
                <a16:creationId xmlns:a16="http://schemas.microsoft.com/office/drawing/2014/main" id="{D6B88C50-06FF-C349-EDC7-CCBC57D7B4F0}"/>
              </a:ext>
            </a:extLst>
          </p:cNvPr>
          <p:cNvGrpSpPr/>
          <p:nvPr/>
        </p:nvGrpSpPr>
        <p:grpSpPr>
          <a:xfrm>
            <a:off x="971600" y="2132856"/>
            <a:ext cx="2971800" cy="2972594"/>
            <a:chOff x="152400" y="2743200"/>
            <a:chExt cx="2971800" cy="2972594"/>
          </a:xfrm>
        </p:grpSpPr>
        <p:sp>
          <p:nvSpPr>
            <p:cNvPr id="5" name="正方形/長方形 4">
              <a:extLst>
                <a:ext uri="{FF2B5EF4-FFF2-40B4-BE49-F238E27FC236}">
                  <a16:creationId xmlns:a16="http://schemas.microsoft.com/office/drawing/2014/main" id="{28C3900A-CE76-A000-9F67-AF2FF08BEFAD}"/>
                </a:ext>
              </a:extLst>
            </p:cNvPr>
            <p:cNvSpPr/>
            <p:nvPr/>
          </p:nvSpPr>
          <p:spPr>
            <a:xfrm>
              <a:off x="152400" y="27432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6" name="直線コネクタ 5">
              <a:extLst>
                <a:ext uri="{FF2B5EF4-FFF2-40B4-BE49-F238E27FC236}">
                  <a16:creationId xmlns:a16="http://schemas.microsoft.com/office/drawing/2014/main" id="{7F883813-386D-D9A5-967F-FF3F839AC09F}"/>
                </a:ext>
              </a:extLst>
            </p:cNvPr>
            <p:cNvCxnSpPr>
              <a:stCxn id="5" idx="0"/>
              <a:endCxn id="5" idx="2"/>
            </p:cNvCxnSpPr>
            <p:nvPr/>
          </p:nvCxnSpPr>
          <p:spPr>
            <a:xfrm rot="162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467823-B10E-11CD-8463-9DAB83D0B6D3}"/>
                </a:ext>
              </a:extLst>
            </p:cNvPr>
            <p:cNvCxnSpPr>
              <a:stCxn id="5" idx="1"/>
              <a:endCxn id="5" idx="3"/>
            </p:cNvCxnSpPr>
            <p:nvPr/>
          </p:nvCxnSpPr>
          <p:spPr>
            <a:xfrm rot="108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975B4EA8-FAFE-1EC8-99EB-50E01533F70F}"/>
                </a:ext>
              </a:extLst>
            </p:cNvPr>
            <p:cNvSpPr/>
            <p:nvPr/>
          </p:nvSpPr>
          <p:spPr>
            <a:xfrm>
              <a:off x="15240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9" name="正方形/長方形 8">
              <a:extLst>
                <a:ext uri="{FF2B5EF4-FFF2-40B4-BE49-F238E27FC236}">
                  <a16:creationId xmlns:a16="http://schemas.microsoft.com/office/drawing/2014/main" id="{5C8FF857-D4CD-F496-B114-3FA2F37D97C4}"/>
                </a:ext>
              </a:extLst>
            </p:cNvPr>
            <p:cNvSpPr/>
            <p:nvPr/>
          </p:nvSpPr>
          <p:spPr>
            <a:xfrm>
              <a:off x="164117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10" name="正方形/長方形 9">
              <a:extLst>
                <a:ext uri="{FF2B5EF4-FFF2-40B4-BE49-F238E27FC236}">
                  <a16:creationId xmlns:a16="http://schemas.microsoft.com/office/drawing/2014/main" id="{0C5A91B4-6B01-621B-A087-E386AA8D1D47}"/>
                </a:ext>
              </a:extLst>
            </p:cNvPr>
            <p:cNvSpPr/>
            <p:nvPr/>
          </p:nvSpPr>
          <p:spPr>
            <a:xfrm>
              <a:off x="152400" y="42344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11" name="正方形/長方形 10">
              <a:extLst>
                <a:ext uri="{FF2B5EF4-FFF2-40B4-BE49-F238E27FC236}">
                  <a16:creationId xmlns:a16="http://schemas.microsoft.com/office/drawing/2014/main" id="{98168942-69E5-7DC2-6988-5E9695CEE904}"/>
                </a:ext>
              </a:extLst>
            </p:cNvPr>
            <p:cNvSpPr/>
            <p:nvPr/>
          </p:nvSpPr>
          <p:spPr>
            <a:xfrm>
              <a:off x="1641170" y="42262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12" name="円/楕円 9">
              <a:extLst>
                <a:ext uri="{FF2B5EF4-FFF2-40B4-BE49-F238E27FC236}">
                  <a16:creationId xmlns:a16="http://schemas.microsoft.com/office/drawing/2014/main" id="{1D3596E7-997A-EBAA-1277-BC2FC80FF00A}"/>
                </a:ext>
              </a:extLst>
            </p:cNvPr>
            <p:cNvSpPr/>
            <p:nvPr/>
          </p:nvSpPr>
          <p:spPr>
            <a:xfrm>
              <a:off x="457200" y="30480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13" name="円/楕円 10">
              <a:extLst>
                <a:ext uri="{FF2B5EF4-FFF2-40B4-BE49-F238E27FC236}">
                  <a16:creationId xmlns:a16="http://schemas.microsoft.com/office/drawing/2014/main" id="{91AA4E7C-9EF7-9F76-98DA-DC343A9A3C91}"/>
                </a:ext>
              </a:extLst>
            </p:cNvPr>
            <p:cNvSpPr/>
            <p:nvPr/>
          </p:nvSpPr>
          <p:spPr>
            <a:xfrm>
              <a:off x="3048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14" name="円/楕円 11">
              <a:extLst>
                <a:ext uri="{FF2B5EF4-FFF2-40B4-BE49-F238E27FC236}">
                  <a16:creationId xmlns:a16="http://schemas.microsoft.com/office/drawing/2014/main" id="{ACBB201B-F4A0-8485-F0FC-2FE522EEF8BB}"/>
                </a:ext>
              </a:extLst>
            </p:cNvPr>
            <p:cNvSpPr/>
            <p:nvPr/>
          </p:nvSpPr>
          <p:spPr>
            <a:xfrm>
              <a:off x="990600" y="3429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15" name="円/楕円 12">
              <a:extLst>
                <a:ext uri="{FF2B5EF4-FFF2-40B4-BE49-F238E27FC236}">
                  <a16:creationId xmlns:a16="http://schemas.microsoft.com/office/drawing/2014/main" id="{BDB9BE8A-84AC-1A0E-10D4-D26A967F4D25}"/>
                </a:ext>
              </a:extLst>
            </p:cNvPr>
            <p:cNvSpPr/>
            <p:nvPr/>
          </p:nvSpPr>
          <p:spPr>
            <a:xfrm>
              <a:off x="1828800" y="3124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7</a:t>
              </a:r>
              <a:endParaRPr kumimoji="1" lang="ja-JP" altLang="en-US" sz="1200" dirty="0">
                <a:solidFill>
                  <a:srgbClr val="000000"/>
                </a:solidFill>
              </a:endParaRPr>
            </a:p>
          </p:txBody>
        </p:sp>
        <p:sp>
          <p:nvSpPr>
            <p:cNvPr id="16" name="円/楕円 13">
              <a:extLst>
                <a:ext uri="{FF2B5EF4-FFF2-40B4-BE49-F238E27FC236}">
                  <a16:creationId xmlns:a16="http://schemas.microsoft.com/office/drawing/2014/main" id="{D358B4D6-993D-03C2-2BD1-26432CAA4D30}"/>
                </a:ext>
              </a:extLst>
            </p:cNvPr>
            <p:cNvSpPr/>
            <p:nvPr/>
          </p:nvSpPr>
          <p:spPr>
            <a:xfrm>
              <a:off x="2514600" y="2895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8</a:t>
              </a:r>
              <a:endParaRPr kumimoji="1" lang="ja-JP" altLang="en-US" sz="1200" dirty="0">
                <a:solidFill>
                  <a:srgbClr val="000000"/>
                </a:solidFill>
              </a:endParaRPr>
            </a:p>
          </p:txBody>
        </p:sp>
        <p:sp>
          <p:nvSpPr>
            <p:cNvPr id="17" name="円/楕円 14">
              <a:extLst>
                <a:ext uri="{FF2B5EF4-FFF2-40B4-BE49-F238E27FC236}">
                  <a16:creationId xmlns:a16="http://schemas.microsoft.com/office/drawing/2014/main" id="{D190803B-9748-1E07-E3E0-F978E716FDD1}"/>
                </a:ext>
              </a:extLst>
            </p:cNvPr>
            <p:cNvSpPr/>
            <p:nvPr/>
          </p:nvSpPr>
          <p:spPr>
            <a:xfrm>
              <a:off x="1905000" y="3657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18" name="円/楕円 15">
              <a:extLst>
                <a:ext uri="{FF2B5EF4-FFF2-40B4-BE49-F238E27FC236}">
                  <a16:creationId xmlns:a16="http://schemas.microsoft.com/office/drawing/2014/main" id="{30E030C5-8F2F-5748-E727-4485DDB4AD39}"/>
                </a:ext>
              </a:extLst>
            </p:cNvPr>
            <p:cNvSpPr/>
            <p:nvPr/>
          </p:nvSpPr>
          <p:spPr>
            <a:xfrm>
              <a:off x="25908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9" name="テキスト ボックス 18">
              <a:extLst>
                <a:ext uri="{FF2B5EF4-FFF2-40B4-BE49-F238E27FC236}">
                  <a16:creationId xmlns:a16="http://schemas.microsoft.com/office/drawing/2014/main" id="{69F9B2EE-0058-5A64-479A-44A44C66A760}"/>
                </a:ext>
              </a:extLst>
            </p:cNvPr>
            <p:cNvSpPr txBox="1"/>
            <p:nvPr/>
          </p:nvSpPr>
          <p:spPr>
            <a:xfrm>
              <a:off x="2598994" y="3624824"/>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20" name="円/楕円 17">
              <a:extLst>
                <a:ext uri="{FF2B5EF4-FFF2-40B4-BE49-F238E27FC236}">
                  <a16:creationId xmlns:a16="http://schemas.microsoft.com/office/drawing/2014/main" id="{E45C85F6-F76C-7394-C3B8-A91DA2F7AFE6}"/>
                </a:ext>
              </a:extLst>
            </p:cNvPr>
            <p:cNvSpPr/>
            <p:nvPr/>
          </p:nvSpPr>
          <p:spPr>
            <a:xfrm>
              <a:off x="838200" y="4495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1" name="テキスト ボックス 20">
              <a:extLst>
                <a:ext uri="{FF2B5EF4-FFF2-40B4-BE49-F238E27FC236}">
                  <a16:creationId xmlns:a16="http://schemas.microsoft.com/office/drawing/2014/main" id="{AE4316C2-F0DD-7403-5728-9E2F10189388}"/>
                </a:ext>
              </a:extLst>
            </p:cNvPr>
            <p:cNvSpPr txBox="1"/>
            <p:nvPr/>
          </p:nvSpPr>
          <p:spPr>
            <a:xfrm>
              <a:off x="898012" y="4539224"/>
              <a:ext cx="270251" cy="276999"/>
            </a:xfrm>
            <a:prstGeom prst="rect">
              <a:avLst/>
            </a:prstGeom>
            <a:noFill/>
          </p:spPr>
          <p:txBody>
            <a:bodyPr wrap="none" rtlCol="0">
              <a:spAutoFit/>
            </a:bodyPr>
            <a:lstStyle/>
            <a:p>
              <a:r>
                <a:rPr kumimoji="1" lang="en-US" altLang="ja-JP" sz="1200" dirty="0"/>
                <a:t>6</a:t>
              </a:r>
              <a:endParaRPr kumimoji="1" lang="ja-JP" altLang="en-US" sz="1200" dirty="0"/>
            </a:p>
          </p:txBody>
        </p:sp>
        <p:sp>
          <p:nvSpPr>
            <p:cNvPr id="22" name="円/楕円 19">
              <a:extLst>
                <a:ext uri="{FF2B5EF4-FFF2-40B4-BE49-F238E27FC236}">
                  <a16:creationId xmlns:a16="http://schemas.microsoft.com/office/drawing/2014/main" id="{6AF90AF0-435C-C99D-4C83-2C094E20DE95}"/>
                </a:ext>
              </a:extLst>
            </p:cNvPr>
            <p:cNvSpPr/>
            <p:nvPr/>
          </p:nvSpPr>
          <p:spPr>
            <a:xfrm>
              <a:off x="321188" y="51381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3" name="テキスト ボックス 22">
              <a:extLst>
                <a:ext uri="{FF2B5EF4-FFF2-40B4-BE49-F238E27FC236}">
                  <a16:creationId xmlns:a16="http://schemas.microsoft.com/office/drawing/2014/main" id="{4103AA11-BA55-C1EB-65F7-E4CC221F1B11}"/>
                </a:ext>
              </a:extLst>
            </p:cNvPr>
            <p:cNvSpPr txBox="1"/>
            <p:nvPr/>
          </p:nvSpPr>
          <p:spPr>
            <a:xfrm>
              <a:off x="338931" y="518160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sp>
          <p:nvSpPr>
            <p:cNvPr id="24" name="円/楕円 21">
              <a:extLst>
                <a:ext uri="{FF2B5EF4-FFF2-40B4-BE49-F238E27FC236}">
                  <a16:creationId xmlns:a16="http://schemas.microsoft.com/office/drawing/2014/main" id="{A5E713BB-E71F-72F9-D186-692CCAFF9138}"/>
                </a:ext>
              </a:extLst>
            </p:cNvPr>
            <p:cNvSpPr/>
            <p:nvPr/>
          </p:nvSpPr>
          <p:spPr>
            <a:xfrm>
              <a:off x="24302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5" name="テキスト ボックス 24">
              <a:extLst>
                <a:ext uri="{FF2B5EF4-FFF2-40B4-BE49-F238E27FC236}">
                  <a16:creationId xmlns:a16="http://schemas.microsoft.com/office/drawing/2014/main" id="{1FC9CB06-121E-CD25-DB15-E225DAFC8AF7}"/>
                </a:ext>
              </a:extLst>
            </p:cNvPr>
            <p:cNvSpPr txBox="1"/>
            <p:nvPr/>
          </p:nvSpPr>
          <p:spPr>
            <a:xfrm>
              <a:off x="2438400" y="4343400"/>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26" name="円/楕円 23">
              <a:extLst>
                <a:ext uri="{FF2B5EF4-FFF2-40B4-BE49-F238E27FC236}">
                  <a16:creationId xmlns:a16="http://schemas.microsoft.com/office/drawing/2014/main" id="{982C05B0-0F80-9EC8-B165-ED00D2DAD240}"/>
                </a:ext>
              </a:extLst>
            </p:cNvPr>
            <p:cNvSpPr/>
            <p:nvPr/>
          </p:nvSpPr>
          <p:spPr>
            <a:xfrm>
              <a:off x="2667000" y="4724400"/>
              <a:ext cx="381000" cy="381000"/>
            </a:xfrm>
            <a:prstGeom prst="ellipse">
              <a:avLst/>
            </a:prstGeom>
            <a:solidFill>
              <a:srgbClr val="3366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27" name="円/楕円 24">
              <a:extLst>
                <a:ext uri="{FF2B5EF4-FFF2-40B4-BE49-F238E27FC236}">
                  <a16:creationId xmlns:a16="http://schemas.microsoft.com/office/drawing/2014/main" id="{328F792E-0870-E5F9-8703-6AF60CCB5D09}"/>
                </a:ext>
              </a:extLst>
            </p:cNvPr>
            <p:cNvSpPr/>
            <p:nvPr/>
          </p:nvSpPr>
          <p:spPr>
            <a:xfrm>
              <a:off x="1752600" y="46482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28" name="円/楕円 25">
              <a:extLst>
                <a:ext uri="{FF2B5EF4-FFF2-40B4-BE49-F238E27FC236}">
                  <a16:creationId xmlns:a16="http://schemas.microsoft.com/office/drawing/2014/main" id="{A6885BF9-8EA0-E2C7-F2FB-11ADD3FD84A0}"/>
                </a:ext>
              </a:extLst>
            </p:cNvPr>
            <p:cNvSpPr/>
            <p:nvPr/>
          </p:nvSpPr>
          <p:spPr>
            <a:xfrm>
              <a:off x="1905000" y="5181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29" name="円/楕円 26">
              <a:extLst>
                <a:ext uri="{FF2B5EF4-FFF2-40B4-BE49-F238E27FC236}">
                  <a16:creationId xmlns:a16="http://schemas.microsoft.com/office/drawing/2014/main" id="{179A7855-3E00-577A-B82F-4A06E7CBDE6F}"/>
                </a:ext>
              </a:extLst>
            </p:cNvPr>
            <p:cNvSpPr/>
            <p:nvPr/>
          </p:nvSpPr>
          <p:spPr>
            <a:xfrm>
              <a:off x="2658806" y="52143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30" name="テキスト ボックス 29">
              <a:extLst>
                <a:ext uri="{FF2B5EF4-FFF2-40B4-BE49-F238E27FC236}">
                  <a16:creationId xmlns:a16="http://schemas.microsoft.com/office/drawing/2014/main" id="{BF5196F3-478F-4176-CDCB-63577ADB9BEB}"/>
                </a:ext>
              </a:extLst>
            </p:cNvPr>
            <p:cNvSpPr txBox="1"/>
            <p:nvPr/>
          </p:nvSpPr>
          <p:spPr>
            <a:xfrm>
              <a:off x="2667000" y="52578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grpSp>
      <p:grpSp>
        <p:nvGrpSpPr>
          <p:cNvPr id="31" name="図形グループ 57">
            <a:extLst>
              <a:ext uri="{FF2B5EF4-FFF2-40B4-BE49-F238E27FC236}">
                <a16:creationId xmlns:a16="http://schemas.microsoft.com/office/drawing/2014/main" id="{DA0EC768-A56B-62C2-BEC5-B995633AA3FB}"/>
              </a:ext>
            </a:extLst>
          </p:cNvPr>
          <p:cNvGrpSpPr/>
          <p:nvPr/>
        </p:nvGrpSpPr>
        <p:grpSpPr>
          <a:xfrm>
            <a:off x="5162600" y="2132856"/>
            <a:ext cx="2971800" cy="2972594"/>
            <a:chOff x="4724400" y="1828800"/>
            <a:chExt cx="2971800" cy="2972594"/>
          </a:xfrm>
        </p:grpSpPr>
        <p:sp>
          <p:nvSpPr>
            <p:cNvPr id="32" name="正方形/長方形 31">
              <a:extLst>
                <a:ext uri="{FF2B5EF4-FFF2-40B4-BE49-F238E27FC236}">
                  <a16:creationId xmlns:a16="http://schemas.microsoft.com/office/drawing/2014/main" id="{E8AE0F17-C68E-5C1D-49CD-04DD4CE41F37}"/>
                </a:ext>
              </a:extLst>
            </p:cNvPr>
            <p:cNvSpPr/>
            <p:nvPr/>
          </p:nvSpPr>
          <p:spPr>
            <a:xfrm>
              <a:off x="4724400" y="18288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33" name="直線コネクタ 32">
              <a:extLst>
                <a:ext uri="{FF2B5EF4-FFF2-40B4-BE49-F238E27FC236}">
                  <a16:creationId xmlns:a16="http://schemas.microsoft.com/office/drawing/2014/main" id="{E5BA922C-B7A3-9463-39BA-1E696B66F71B}"/>
                </a:ext>
              </a:extLst>
            </p:cNvPr>
            <p:cNvCxnSpPr>
              <a:stCxn id="32" idx="0"/>
              <a:endCxn id="32" idx="2"/>
            </p:cNvCxnSpPr>
            <p:nvPr/>
          </p:nvCxnSpPr>
          <p:spPr>
            <a:xfrm rot="162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35F0457-8838-B8E2-5A1C-C4878DFD8E09}"/>
                </a:ext>
              </a:extLst>
            </p:cNvPr>
            <p:cNvCxnSpPr>
              <a:stCxn id="32" idx="1"/>
              <a:endCxn id="32" idx="3"/>
            </p:cNvCxnSpPr>
            <p:nvPr/>
          </p:nvCxnSpPr>
          <p:spPr>
            <a:xfrm rot="108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44DF3621-B7BE-2A09-7AF8-9F5A25535364}"/>
                </a:ext>
              </a:extLst>
            </p:cNvPr>
            <p:cNvSpPr/>
            <p:nvPr/>
          </p:nvSpPr>
          <p:spPr>
            <a:xfrm>
              <a:off x="472440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36" name="正方形/長方形 35">
              <a:extLst>
                <a:ext uri="{FF2B5EF4-FFF2-40B4-BE49-F238E27FC236}">
                  <a16:creationId xmlns:a16="http://schemas.microsoft.com/office/drawing/2014/main" id="{79F79C91-8855-A040-0A48-4017B0756A3E}"/>
                </a:ext>
              </a:extLst>
            </p:cNvPr>
            <p:cNvSpPr/>
            <p:nvPr/>
          </p:nvSpPr>
          <p:spPr>
            <a:xfrm>
              <a:off x="621317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37" name="正方形/長方形 36">
              <a:extLst>
                <a:ext uri="{FF2B5EF4-FFF2-40B4-BE49-F238E27FC236}">
                  <a16:creationId xmlns:a16="http://schemas.microsoft.com/office/drawing/2014/main" id="{3E78EA83-E7F7-6F49-74D1-0022A50566AE}"/>
                </a:ext>
              </a:extLst>
            </p:cNvPr>
            <p:cNvSpPr/>
            <p:nvPr/>
          </p:nvSpPr>
          <p:spPr>
            <a:xfrm>
              <a:off x="4724400" y="33200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38" name="正方形/長方形 37">
              <a:extLst>
                <a:ext uri="{FF2B5EF4-FFF2-40B4-BE49-F238E27FC236}">
                  <a16:creationId xmlns:a16="http://schemas.microsoft.com/office/drawing/2014/main" id="{9725B793-2A60-AB25-E5E0-5EDE49E1AFE0}"/>
                </a:ext>
              </a:extLst>
            </p:cNvPr>
            <p:cNvSpPr/>
            <p:nvPr/>
          </p:nvSpPr>
          <p:spPr>
            <a:xfrm>
              <a:off x="6213170" y="33118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39" name="円/楕円 36">
              <a:extLst>
                <a:ext uri="{FF2B5EF4-FFF2-40B4-BE49-F238E27FC236}">
                  <a16:creationId xmlns:a16="http://schemas.microsoft.com/office/drawing/2014/main" id="{64521A33-5DC6-6C28-42E4-DF05CCB3E400}"/>
                </a:ext>
              </a:extLst>
            </p:cNvPr>
            <p:cNvSpPr/>
            <p:nvPr/>
          </p:nvSpPr>
          <p:spPr>
            <a:xfrm>
              <a:off x="5029200" y="2133600"/>
              <a:ext cx="381000" cy="381000"/>
            </a:xfrm>
            <a:prstGeom prst="ellipse">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40" name="円/楕円 37">
              <a:extLst>
                <a:ext uri="{FF2B5EF4-FFF2-40B4-BE49-F238E27FC236}">
                  <a16:creationId xmlns:a16="http://schemas.microsoft.com/office/drawing/2014/main" id="{062C4EE5-CF5E-EF06-7FEA-BB7F9D045043}"/>
                </a:ext>
              </a:extLst>
            </p:cNvPr>
            <p:cNvSpPr/>
            <p:nvPr/>
          </p:nvSpPr>
          <p:spPr>
            <a:xfrm>
              <a:off x="4876800" y="28194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41" name="円/楕円 38">
              <a:extLst>
                <a:ext uri="{FF2B5EF4-FFF2-40B4-BE49-F238E27FC236}">
                  <a16:creationId xmlns:a16="http://schemas.microsoft.com/office/drawing/2014/main" id="{20E53AE5-EF9B-68F4-7915-302C35330EB2}"/>
                </a:ext>
              </a:extLst>
            </p:cNvPr>
            <p:cNvSpPr/>
            <p:nvPr/>
          </p:nvSpPr>
          <p:spPr>
            <a:xfrm>
              <a:off x="5562600" y="25146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42" name="円/楕円 39">
              <a:extLst>
                <a:ext uri="{FF2B5EF4-FFF2-40B4-BE49-F238E27FC236}">
                  <a16:creationId xmlns:a16="http://schemas.microsoft.com/office/drawing/2014/main" id="{3C2AB018-FCA9-517B-3D37-63D8F714EFDD}"/>
                </a:ext>
              </a:extLst>
            </p:cNvPr>
            <p:cNvSpPr/>
            <p:nvPr/>
          </p:nvSpPr>
          <p:spPr>
            <a:xfrm>
              <a:off x="6400800" y="2209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43" name="円/楕円 40">
              <a:extLst>
                <a:ext uri="{FF2B5EF4-FFF2-40B4-BE49-F238E27FC236}">
                  <a16:creationId xmlns:a16="http://schemas.microsoft.com/office/drawing/2014/main" id="{F3D5B182-DAF0-857C-5DEB-A4C9976D6719}"/>
                </a:ext>
              </a:extLst>
            </p:cNvPr>
            <p:cNvSpPr/>
            <p:nvPr/>
          </p:nvSpPr>
          <p:spPr>
            <a:xfrm>
              <a:off x="7086600" y="1981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44" name="円/楕円 41">
              <a:extLst>
                <a:ext uri="{FF2B5EF4-FFF2-40B4-BE49-F238E27FC236}">
                  <a16:creationId xmlns:a16="http://schemas.microsoft.com/office/drawing/2014/main" id="{87E9D6DB-DAE2-B443-A832-3B58DA7731F5}"/>
                </a:ext>
              </a:extLst>
            </p:cNvPr>
            <p:cNvSpPr/>
            <p:nvPr/>
          </p:nvSpPr>
          <p:spPr>
            <a:xfrm>
              <a:off x="6477000" y="2743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45" name="円/楕円 42">
              <a:extLst>
                <a:ext uri="{FF2B5EF4-FFF2-40B4-BE49-F238E27FC236}">
                  <a16:creationId xmlns:a16="http://schemas.microsoft.com/office/drawing/2014/main" id="{1E270603-1670-77CC-2674-95FF959E621E}"/>
                </a:ext>
              </a:extLst>
            </p:cNvPr>
            <p:cNvSpPr/>
            <p:nvPr/>
          </p:nvSpPr>
          <p:spPr>
            <a:xfrm>
              <a:off x="7162800" y="2667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6" name="テキスト ボックス 45">
              <a:extLst>
                <a:ext uri="{FF2B5EF4-FFF2-40B4-BE49-F238E27FC236}">
                  <a16:creationId xmlns:a16="http://schemas.microsoft.com/office/drawing/2014/main" id="{864C4978-91DB-8176-1E6B-2D0EB429E3BF}"/>
                </a:ext>
              </a:extLst>
            </p:cNvPr>
            <p:cNvSpPr txBox="1"/>
            <p:nvPr/>
          </p:nvSpPr>
          <p:spPr>
            <a:xfrm>
              <a:off x="7170994" y="2710424"/>
              <a:ext cx="270251" cy="276999"/>
            </a:xfrm>
            <a:prstGeom prst="rect">
              <a:avLst/>
            </a:prstGeom>
            <a:noFill/>
          </p:spPr>
          <p:txBody>
            <a:bodyPr wrap="none" rtlCol="0">
              <a:spAutoFit/>
            </a:bodyPr>
            <a:lstStyle/>
            <a:p>
              <a:r>
                <a:rPr lang="en-US" altLang="ja-JP" sz="1200" dirty="0"/>
                <a:t>6</a:t>
              </a:r>
              <a:endParaRPr kumimoji="1" lang="ja-JP" altLang="en-US" sz="1200" dirty="0"/>
            </a:p>
          </p:txBody>
        </p:sp>
        <p:sp>
          <p:nvSpPr>
            <p:cNvPr id="47" name="円/楕円 44">
              <a:extLst>
                <a:ext uri="{FF2B5EF4-FFF2-40B4-BE49-F238E27FC236}">
                  <a16:creationId xmlns:a16="http://schemas.microsoft.com/office/drawing/2014/main" id="{6B25DEA8-A80D-BC44-F901-DA4EB0FCFC21}"/>
                </a:ext>
              </a:extLst>
            </p:cNvPr>
            <p:cNvSpPr/>
            <p:nvPr/>
          </p:nvSpPr>
          <p:spPr>
            <a:xfrm>
              <a:off x="54102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8" name="テキスト ボックス 47">
              <a:extLst>
                <a:ext uri="{FF2B5EF4-FFF2-40B4-BE49-F238E27FC236}">
                  <a16:creationId xmlns:a16="http://schemas.microsoft.com/office/drawing/2014/main" id="{7A4459B8-01E4-ECF2-BDB7-B500CF1D87B3}"/>
                </a:ext>
              </a:extLst>
            </p:cNvPr>
            <p:cNvSpPr txBox="1"/>
            <p:nvPr/>
          </p:nvSpPr>
          <p:spPr>
            <a:xfrm>
              <a:off x="5470012" y="3624824"/>
              <a:ext cx="270251" cy="276999"/>
            </a:xfrm>
            <a:prstGeom prst="rect">
              <a:avLst/>
            </a:prstGeom>
            <a:noFill/>
          </p:spPr>
          <p:txBody>
            <a:bodyPr wrap="none" rtlCol="0">
              <a:spAutoFit/>
            </a:bodyPr>
            <a:lstStyle/>
            <a:p>
              <a:r>
                <a:rPr kumimoji="1" lang="en-US" altLang="ja-JP" sz="1200" dirty="0"/>
                <a:t>7</a:t>
              </a:r>
              <a:endParaRPr kumimoji="1" lang="ja-JP" altLang="en-US" sz="1200" dirty="0"/>
            </a:p>
          </p:txBody>
        </p:sp>
        <p:sp>
          <p:nvSpPr>
            <p:cNvPr id="49" name="円/楕円 46">
              <a:extLst>
                <a:ext uri="{FF2B5EF4-FFF2-40B4-BE49-F238E27FC236}">
                  <a16:creationId xmlns:a16="http://schemas.microsoft.com/office/drawing/2014/main" id="{2AA631C4-CBC3-3B0D-9C85-4B70B8AA44A5}"/>
                </a:ext>
              </a:extLst>
            </p:cNvPr>
            <p:cNvSpPr/>
            <p:nvPr/>
          </p:nvSpPr>
          <p:spPr>
            <a:xfrm>
              <a:off x="4893188" y="42237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0" name="テキスト ボックス 49">
              <a:extLst>
                <a:ext uri="{FF2B5EF4-FFF2-40B4-BE49-F238E27FC236}">
                  <a16:creationId xmlns:a16="http://schemas.microsoft.com/office/drawing/2014/main" id="{362B4D64-2415-01CD-C48A-E8F76246FCA4}"/>
                </a:ext>
              </a:extLst>
            </p:cNvPr>
            <p:cNvSpPr txBox="1"/>
            <p:nvPr/>
          </p:nvSpPr>
          <p:spPr>
            <a:xfrm>
              <a:off x="4910931" y="4267200"/>
              <a:ext cx="270251" cy="276999"/>
            </a:xfrm>
            <a:prstGeom prst="rect">
              <a:avLst/>
            </a:prstGeom>
            <a:noFill/>
          </p:spPr>
          <p:txBody>
            <a:bodyPr wrap="none" rtlCol="0">
              <a:spAutoFit/>
            </a:bodyPr>
            <a:lstStyle/>
            <a:p>
              <a:r>
                <a:rPr kumimoji="1" lang="en-US" altLang="ja-JP" sz="1200" dirty="0"/>
                <a:t>8</a:t>
              </a:r>
              <a:endParaRPr kumimoji="1" lang="ja-JP" altLang="en-US" sz="1200" dirty="0"/>
            </a:p>
          </p:txBody>
        </p:sp>
        <p:sp>
          <p:nvSpPr>
            <p:cNvPr id="51" name="円/楕円 48">
              <a:extLst>
                <a:ext uri="{FF2B5EF4-FFF2-40B4-BE49-F238E27FC236}">
                  <a16:creationId xmlns:a16="http://schemas.microsoft.com/office/drawing/2014/main" id="{28F7724C-ED9A-84E0-146C-4BD44946D46B}"/>
                </a:ext>
              </a:extLst>
            </p:cNvPr>
            <p:cNvSpPr/>
            <p:nvPr/>
          </p:nvSpPr>
          <p:spPr>
            <a:xfrm>
              <a:off x="7002206" y="33855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2" name="テキスト ボックス 51">
              <a:extLst>
                <a:ext uri="{FF2B5EF4-FFF2-40B4-BE49-F238E27FC236}">
                  <a16:creationId xmlns:a16="http://schemas.microsoft.com/office/drawing/2014/main" id="{996C82C3-AE6A-1897-8416-646BE4410F1C}"/>
                </a:ext>
              </a:extLst>
            </p:cNvPr>
            <p:cNvSpPr txBox="1"/>
            <p:nvPr/>
          </p:nvSpPr>
          <p:spPr>
            <a:xfrm>
              <a:off x="7010400" y="3429000"/>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53" name="円/楕円 50">
              <a:extLst>
                <a:ext uri="{FF2B5EF4-FFF2-40B4-BE49-F238E27FC236}">
                  <a16:creationId xmlns:a16="http://schemas.microsoft.com/office/drawing/2014/main" id="{22A507EA-CD20-3B33-2BF9-A06CA0DC33DE}"/>
                </a:ext>
              </a:extLst>
            </p:cNvPr>
            <p:cNvSpPr/>
            <p:nvPr/>
          </p:nvSpPr>
          <p:spPr>
            <a:xfrm>
              <a:off x="7239000" y="3810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54" name="円/楕円 51">
              <a:extLst>
                <a:ext uri="{FF2B5EF4-FFF2-40B4-BE49-F238E27FC236}">
                  <a16:creationId xmlns:a16="http://schemas.microsoft.com/office/drawing/2014/main" id="{B29EB713-4D79-E25D-6CCB-545F287D77BA}"/>
                </a:ext>
              </a:extLst>
            </p:cNvPr>
            <p:cNvSpPr/>
            <p:nvPr/>
          </p:nvSpPr>
          <p:spPr>
            <a:xfrm>
              <a:off x="63246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5" name="円/楕円 52">
              <a:extLst>
                <a:ext uri="{FF2B5EF4-FFF2-40B4-BE49-F238E27FC236}">
                  <a16:creationId xmlns:a16="http://schemas.microsoft.com/office/drawing/2014/main" id="{65768FD7-64C2-2E89-6E32-53B0BC0C2F2E}"/>
                </a:ext>
              </a:extLst>
            </p:cNvPr>
            <p:cNvSpPr/>
            <p:nvPr/>
          </p:nvSpPr>
          <p:spPr>
            <a:xfrm>
              <a:off x="6477000" y="4267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6" name="円/楕円 53">
              <a:extLst>
                <a:ext uri="{FF2B5EF4-FFF2-40B4-BE49-F238E27FC236}">
                  <a16:creationId xmlns:a16="http://schemas.microsoft.com/office/drawing/2014/main" id="{5E546157-6BD2-F55F-0B54-9DF297A02F91}"/>
                </a:ext>
              </a:extLst>
            </p:cNvPr>
            <p:cNvSpPr/>
            <p:nvPr/>
          </p:nvSpPr>
          <p:spPr>
            <a:xfrm>
              <a:off x="72308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7" name="テキスト ボックス 56">
              <a:extLst>
                <a:ext uri="{FF2B5EF4-FFF2-40B4-BE49-F238E27FC236}">
                  <a16:creationId xmlns:a16="http://schemas.microsoft.com/office/drawing/2014/main" id="{290EAD27-34DA-8B47-8D97-21D47E5349BB}"/>
                </a:ext>
              </a:extLst>
            </p:cNvPr>
            <p:cNvSpPr txBox="1"/>
            <p:nvPr/>
          </p:nvSpPr>
          <p:spPr>
            <a:xfrm>
              <a:off x="7239000" y="43434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sp>
          <p:nvSpPr>
            <p:cNvPr id="58" name="テキスト ボックス 57">
              <a:extLst>
                <a:ext uri="{FF2B5EF4-FFF2-40B4-BE49-F238E27FC236}">
                  <a16:creationId xmlns:a16="http://schemas.microsoft.com/office/drawing/2014/main" id="{E6EAFC47-7427-CBE5-4F8A-DC059768C014}"/>
                </a:ext>
              </a:extLst>
            </p:cNvPr>
            <p:cNvSpPr txBox="1"/>
            <p:nvPr/>
          </p:nvSpPr>
          <p:spPr>
            <a:xfrm>
              <a:off x="6349182" y="3785418"/>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59" name="テキスト ボックス 58">
              <a:extLst>
                <a:ext uri="{FF2B5EF4-FFF2-40B4-BE49-F238E27FC236}">
                  <a16:creationId xmlns:a16="http://schemas.microsoft.com/office/drawing/2014/main" id="{4E10723D-C8DF-4031-6159-B9FCDAEA25FB}"/>
                </a:ext>
              </a:extLst>
            </p:cNvPr>
            <p:cNvSpPr txBox="1"/>
            <p:nvPr/>
          </p:nvSpPr>
          <p:spPr>
            <a:xfrm>
              <a:off x="6485194" y="430817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grpSp>
      <p:sp>
        <p:nvSpPr>
          <p:cNvPr id="60" name="右矢印 145">
            <a:extLst>
              <a:ext uri="{FF2B5EF4-FFF2-40B4-BE49-F238E27FC236}">
                <a16:creationId xmlns:a16="http://schemas.microsoft.com/office/drawing/2014/main" id="{79C42591-CC76-4B14-D7F5-24C1D2864F71}"/>
              </a:ext>
            </a:extLst>
          </p:cNvPr>
          <p:cNvSpPr/>
          <p:nvPr/>
        </p:nvSpPr>
        <p:spPr>
          <a:xfrm>
            <a:off x="4095800" y="3352056"/>
            <a:ext cx="978408" cy="484632"/>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grpSp>
        <p:nvGrpSpPr>
          <p:cNvPr id="61" name="図形グループ 144">
            <a:extLst>
              <a:ext uri="{FF2B5EF4-FFF2-40B4-BE49-F238E27FC236}">
                <a16:creationId xmlns:a16="http://schemas.microsoft.com/office/drawing/2014/main" id="{D7134C9C-4DE7-0BCE-2992-457C0AD4F261}"/>
              </a:ext>
            </a:extLst>
          </p:cNvPr>
          <p:cNvGrpSpPr/>
          <p:nvPr/>
        </p:nvGrpSpPr>
        <p:grpSpPr>
          <a:xfrm>
            <a:off x="304800" y="5720428"/>
            <a:ext cx="5334000" cy="381000"/>
            <a:chOff x="228600" y="3733800"/>
            <a:chExt cx="4267200" cy="304800"/>
          </a:xfrm>
        </p:grpSpPr>
        <p:sp>
          <p:nvSpPr>
            <p:cNvPr id="62" name="正方形/長方形 61">
              <a:extLst>
                <a:ext uri="{FF2B5EF4-FFF2-40B4-BE49-F238E27FC236}">
                  <a16:creationId xmlns:a16="http://schemas.microsoft.com/office/drawing/2014/main" id="{ECBD0A7C-C0E9-0318-336E-8AB41F7FD18C}"/>
                </a:ext>
              </a:extLst>
            </p:cNvPr>
            <p:cNvSpPr/>
            <p:nvPr/>
          </p:nvSpPr>
          <p:spPr>
            <a:xfrm>
              <a:off x="2286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3" name="正方形/長方形 62">
              <a:extLst>
                <a:ext uri="{FF2B5EF4-FFF2-40B4-BE49-F238E27FC236}">
                  <a16:creationId xmlns:a16="http://schemas.microsoft.com/office/drawing/2014/main" id="{A9DF30BD-822C-49DF-58F3-327F93C425DD}"/>
                </a:ext>
              </a:extLst>
            </p:cNvPr>
            <p:cNvSpPr/>
            <p:nvPr/>
          </p:nvSpPr>
          <p:spPr>
            <a:xfrm>
              <a:off x="533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4" name="正方形/長方形 63">
              <a:extLst>
                <a:ext uri="{FF2B5EF4-FFF2-40B4-BE49-F238E27FC236}">
                  <a16:creationId xmlns:a16="http://schemas.microsoft.com/office/drawing/2014/main" id="{43BF7A5C-772B-D975-A25F-845B0401296D}"/>
                </a:ext>
              </a:extLst>
            </p:cNvPr>
            <p:cNvSpPr/>
            <p:nvPr/>
          </p:nvSpPr>
          <p:spPr>
            <a:xfrm>
              <a:off x="838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5" name="正方形/長方形 64">
              <a:extLst>
                <a:ext uri="{FF2B5EF4-FFF2-40B4-BE49-F238E27FC236}">
                  <a16:creationId xmlns:a16="http://schemas.microsoft.com/office/drawing/2014/main" id="{D2350B5E-BDDA-F266-A3EA-76B047FA98EA}"/>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6" name="正方形/長方形 65">
              <a:extLst>
                <a:ext uri="{FF2B5EF4-FFF2-40B4-BE49-F238E27FC236}">
                  <a16:creationId xmlns:a16="http://schemas.microsoft.com/office/drawing/2014/main" id="{85AA671A-9C28-2845-C4CE-0318F5AFD88A}"/>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7" name="正方形/長方形 66">
              <a:extLst>
                <a:ext uri="{FF2B5EF4-FFF2-40B4-BE49-F238E27FC236}">
                  <a16:creationId xmlns:a16="http://schemas.microsoft.com/office/drawing/2014/main" id="{EC18546D-8AAA-117D-1760-A1FB23EA533C}"/>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8" name="正方形/長方形 67">
              <a:extLst>
                <a:ext uri="{FF2B5EF4-FFF2-40B4-BE49-F238E27FC236}">
                  <a16:creationId xmlns:a16="http://schemas.microsoft.com/office/drawing/2014/main" id="{536B51FB-587B-98EA-F13F-A719F7606126}"/>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9" name="正方形/長方形 68">
              <a:extLst>
                <a:ext uri="{FF2B5EF4-FFF2-40B4-BE49-F238E27FC236}">
                  <a16:creationId xmlns:a16="http://schemas.microsoft.com/office/drawing/2014/main" id="{1D81CD10-C6DB-D941-C90C-36B309EACE86}"/>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0" name="正方形/長方形 69">
              <a:extLst>
                <a:ext uri="{FF2B5EF4-FFF2-40B4-BE49-F238E27FC236}">
                  <a16:creationId xmlns:a16="http://schemas.microsoft.com/office/drawing/2014/main" id="{99FC37CA-A254-AB3B-E834-FFC95B85D8AC}"/>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1" name="正方形/長方形 70">
              <a:extLst>
                <a:ext uri="{FF2B5EF4-FFF2-40B4-BE49-F238E27FC236}">
                  <a16:creationId xmlns:a16="http://schemas.microsoft.com/office/drawing/2014/main" id="{D2AF8585-FCDE-26CC-F5B8-C0577076FC75}"/>
                </a:ext>
              </a:extLst>
            </p:cNvPr>
            <p:cNvSpPr/>
            <p:nvPr/>
          </p:nvSpPr>
          <p:spPr>
            <a:xfrm>
              <a:off x="29718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2" name="正方形/長方形 71">
              <a:extLst>
                <a:ext uri="{FF2B5EF4-FFF2-40B4-BE49-F238E27FC236}">
                  <a16:creationId xmlns:a16="http://schemas.microsoft.com/office/drawing/2014/main" id="{DB168D87-88FD-4F26-7880-953F10E192AC}"/>
                </a:ext>
              </a:extLst>
            </p:cNvPr>
            <p:cNvSpPr/>
            <p:nvPr/>
          </p:nvSpPr>
          <p:spPr>
            <a:xfrm>
              <a:off x="32766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3" name="正方形/長方形 72">
              <a:extLst>
                <a:ext uri="{FF2B5EF4-FFF2-40B4-BE49-F238E27FC236}">
                  <a16:creationId xmlns:a16="http://schemas.microsoft.com/office/drawing/2014/main" id="{B73DF1A0-F7F2-A2A3-E8CE-B1340AB30ED9}"/>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4" name="正方形/長方形 73">
              <a:extLst>
                <a:ext uri="{FF2B5EF4-FFF2-40B4-BE49-F238E27FC236}">
                  <a16:creationId xmlns:a16="http://schemas.microsoft.com/office/drawing/2014/main" id="{1331A889-3024-EC69-D53B-0B321F290B79}"/>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5" name="正方形/長方形 74">
              <a:extLst>
                <a:ext uri="{FF2B5EF4-FFF2-40B4-BE49-F238E27FC236}">
                  <a16:creationId xmlns:a16="http://schemas.microsoft.com/office/drawing/2014/main" id="{16D9A7C8-21EF-60EE-EC7C-1BDA86B73DE7}"/>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cxnSp>
        <p:nvCxnSpPr>
          <p:cNvPr id="76" name="直線コネクタ 75">
            <a:extLst>
              <a:ext uri="{FF2B5EF4-FFF2-40B4-BE49-F238E27FC236}">
                <a16:creationId xmlns:a16="http://schemas.microsoft.com/office/drawing/2014/main" id="{D092BDF5-304C-4525-6AB4-8EE6909A9194}"/>
              </a:ext>
            </a:extLst>
          </p:cNvPr>
          <p:cNvCxnSpPr/>
          <p:nvPr/>
        </p:nvCxnSpPr>
        <p:spPr>
          <a:xfrm>
            <a:off x="304800" y="5644228"/>
            <a:ext cx="1143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DDFF074-C44F-BD7B-8CD8-FEC61C77DEA2}"/>
              </a:ext>
            </a:extLst>
          </p:cNvPr>
          <p:cNvCxnSpPr/>
          <p:nvPr/>
        </p:nvCxnSpPr>
        <p:spPr>
          <a:xfrm>
            <a:off x="1447800" y="5644228"/>
            <a:ext cx="1524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C03BFD2F-CA72-640A-45F4-70475FF064AD}"/>
              </a:ext>
            </a:extLst>
          </p:cNvPr>
          <p:cNvCxnSpPr/>
          <p:nvPr/>
        </p:nvCxnSpPr>
        <p:spPr>
          <a:xfrm>
            <a:off x="2971800" y="5644228"/>
            <a:ext cx="762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0DA3D7B-6D1B-AC86-657D-B02A336FCF08}"/>
              </a:ext>
            </a:extLst>
          </p:cNvPr>
          <p:cNvCxnSpPr/>
          <p:nvPr/>
        </p:nvCxnSpPr>
        <p:spPr>
          <a:xfrm>
            <a:off x="3733800" y="5644228"/>
            <a:ext cx="1905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0F74A58D-E50B-9E1A-0051-A74EFD99D17A}"/>
              </a:ext>
            </a:extLst>
          </p:cNvPr>
          <p:cNvSpPr txBox="1"/>
          <p:nvPr/>
        </p:nvSpPr>
        <p:spPr>
          <a:xfrm>
            <a:off x="685800" y="5320318"/>
            <a:ext cx="327308"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81" name="テキスト ボックス 80">
            <a:extLst>
              <a:ext uri="{FF2B5EF4-FFF2-40B4-BE49-F238E27FC236}">
                <a16:creationId xmlns:a16="http://schemas.microsoft.com/office/drawing/2014/main" id="{4C477D77-F82E-50CB-C8CC-DBEAE198106E}"/>
              </a:ext>
            </a:extLst>
          </p:cNvPr>
          <p:cNvSpPr txBox="1"/>
          <p:nvPr/>
        </p:nvSpPr>
        <p:spPr>
          <a:xfrm>
            <a:off x="2043086" y="5320318"/>
            <a:ext cx="327308" cy="400110"/>
          </a:xfrm>
          <a:prstGeom prst="rect">
            <a:avLst/>
          </a:prstGeom>
          <a:noFill/>
        </p:spPr>
        <p:txBody>
          <a:bodyPr wrap="none" rtlCol="0">
            <a:spAutoFit/>
          </a:bodyPr>
          <a:lstStyle/>
          <a:p>
            <a:r>
              <a:rPr kumimoji="1" lang="en-US" altLang="ja-JP" sz="2000" dirty="0"/>
              <a:t>1</a:t>
            </a:r>
            <a:endParaRPr kumimoji="1" lang="ja-JP" altLang="en-US" sz="2000" dirty="0"/>
          </a:p>
        </p:txBody>
      </p:sp>
      <p:sp>
        <p:nvSpPr>
          <p:cNvPr id="82" name="テキスト ボックス 81">
            <a:extLst>
              <a:ext uri="{FF2B5EF4-FFF2-40B4-BE49-F238E27FC236}">
                <a16:creationId xmlns:a16="http://schemas.microsoft.com/office/drawing/2014/main" id="{1E76B52A-FACB-3C45-5F0E-079617D1BF7A}"/>
              </a:ext>
            </a:extLst>
          </p:cNvPr>
          <p:cNvSpPr txBox="1"/>
          <p:nvPr/>
        </p:nvSpPr>
        <p:spPr>
          <a:xfrm>
            <a:off x="3200400" y="5301208"/>
            <a:ext cx="327308" cy="400110"/>
          </a:xfrm>
          <a:prstGeom prst="rect">
            <a:avLst/>
          </a:prstGeom>
          <a:noFill/>
        </p:spPr>
        <p:txBody>
          <a:bodyPr wrap="none" rtlCol="0">
            <a:spAutoFit/>
          </a:bodyPr>
          <a:lstStyle/>
          <a:p>
            <a:r>
              <a:rPr kumimoji="1" lang="en-US" altLang="ja-JP" sz="2000" dirty="0"/>
              <a:t>2</a:t>
            </a:r>
            <a:endParaRPr kumimoji="1" lang="ja-JP" altLang="en-US" sz="2000" dirty="0"/>
          </a:p>
        </p:txBody>
      </p:sp>
      <p:sp>
        <p:nvSpPr>
          <p:cNvPr id="83" name="テキスト ボックス 82">
            <a:extLst>
              <a:ext uri="{FF2B5EF4-FFF2-40B4-BE49-F238E27FC236}">
                <a16:creationId xmlns:a16="http://schemas.microsoft.com/office/drawing/2014/main" id="{1412BA53-E05D-7C35-9673-9042973D2F8E}"/>
              </a:ext>
            </a:extLst>
          </p:cNvPr>
          <p:cNvSpPr txBox="1"/>
          <p:nvPr/>
        </p:nvSpPr>
        <p:spPr>
          <a:xfrm>
            <a:off x="4550704" y="5303930"/>
            <a:ext cx="327308" cy="400110"/>
          </a:xfrm>
          <a:prstGeom prst="rect">
            <a:avLst/>
          </a:prstGeom>
          <a:noFill/>
        </p:spPr>
        <p:txBody>
          <a:bodyPr wrap="none" rtlCol="0">
            <a:spAutoFit/>
          </a:bodyPr>
          <a:lstStyle/>
          <a:p>
            <a:r>
              <a:rPr kumimoji="1" lang="en-US" altLang="ja-JP" sz="2000" dirty="0"/>
              <a:t>3</a:t>
            </a:r>
            <a:endParaRPr kumimoji="1" lang="ja-JP" altLang="en-US" sz="2000" dirty="0"/>
          </a:p>
        </p:txBody>
      </p:sp>
      <p:sp>
        <p:nvSpPr>
          <p:cNvPr id="84" name="テキスト ボックス 83">
            <a:extLst>
              <a:ext uri="{FF2B5EF4-FFF2-40B4-BE49-F238E27FC236}">
                <a16:creationId xmlns:a16="http://schemas.microsoft.com/office/drawing/2014/main" id="{A27965B6-3A19-0520-4330-17F482DEC5C1}"/>
              </a:ext>
            </a:extLst>
          </p:cNvPr>
          <p:cNvSpPr txBox="1"/>
          <p:nvPr/>
        </p:nvSpPr>
        <p:spPr>
          <a:xfrm>
            <a:off x="3779912" y="5733256"/>
            <a:ext cx="298780" cy="338554"/>
          </a:xfrm>
          <a:prstGeom prst="rect">
            <a:avLst/>
          </a:prstGeom>
          <a:noFill/>
        </p:spPr>
        <p:txBody>
          <a:bodyPr wrap="none" rtlCol="0">
            <a:spAutoFit/>
          </a:bodyPr>
          <a:lstStyle/>
          <a:p>
            <a:pPr algn="dist"/>
            <a:r>
              <a:rPr kumimoji="1" lang="en-US" altLang="ja-JP" sz="1600" dirty="0"/>
              <a:t>0</a:t>
            </a:r>
            <a:endParaRPr kumimoji="1" lang="ja-JP" altLang="en-US" sz="1600" dirty="0"/>
          </a:p>
        </p:txBody>
      </p:sp>
      <p:sp>
        <p:nvSpPr>
          <p:cNvPr id="85" name="テキスト ボックス 84">
            <a:extLst>
              <a:ext uri="{FF2B5EF4-FFF2-40B4-BE49-F238E27FC236}">
                <a16:creationId xmlns:a16="http://schemas.microsoft.com/office/drawing/2014/main" id="{076D84C1-7066-6A64-BC87-654259442936}"/>
              </a:ext>
            </a:extLst>
          </p:cNvPr>
          <p:cNvSpPr txBox="1"/>
          <p:nvPr/>
        </p:nvSpPr>
        <p:spPr>
          <a:xfrm>
            <a:off x="345770" y="5739270"/>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86" name="テキスト ボックス 85">
            <a:extLst>
              <a:ext uri="{FF2B5EF4-FFF2-40B4-BE49-F238E27FC236}">
                <a16:creationId xmlns:a16="http://schemas.microsoft.com/office/drawing/2014/main" id="{7B6DB69E-7BBD-2A0A-D8CF-253300DF752B}"/>
              </a:ext>
            </a:extLst>
          </p:cNvPr>
          <p:cNvSpPr txBox="1"/>
          <p:nvPr/>
        </p:nvSpPr>
        <p:spPr>
          <a:xfrm>
            <a:off x="4139952" y="573325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87" name="テキスト ボックス 86">
            <a:extLst>
              <a:ext uri="{FF2B5EF4-FFF2-40B4-BE49-F238E27FC236}">
                <a16:creationId xmlns:a16="http://schemas.microsoft.com/office/drawing/2014/main" id="{7C9A41A7-8BEC-B155-8797-A352BDA3A6BE}"/>
              </a:ext>
            </a:extLst>
          </p:cNvPr>
          <p:cNvSpPr txBox="1"/>
          <p:nvPr/>
        </p:nvSpPr>
        <p:spPr>
          <a:xfrm>
            <a:off x="4522836" y="57392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88" name="テキスト ボックス 87">
            <a:extLst>
              <a:ext uri="{FF2B5EF4-FFF2-40B4-BE49-F238E27FC236}">
                <a16:creationId xmlns:a16="http://schemas.microsoft.com/office/drawing/2014/main" id="{2C7D92C6-ECA6-B51D-D42A-5952E53A7243}"/>
              </a:ext>
            </a:extLst>
          </p:cNvPr>
          <p:cNvSpPr txBox="1"/>
          <p:nvPr/>
        </p:nvSpPr>
        <p:spPr>
          <a:xfrm>
            <a:off x="4857958" y="57392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89" name="テキスト ボックス 88">
            <a:extLst>
              <a:ext uri="{FF2B5EF4-FFF2-40B4-BE49-F238E27FC236}">
                <a16:creationId xmlns:a16="http://schemas.microsoft.com/office/drawing/2014/main" id="{36409D1B-5940-3031-69F7-A895C3DC5778}"/>
              </a:ext>
            </a:extLst>
          </p:cNvPr>
          <p:cNvSpPr txBox="1"/>
          <p:nvPr/>
        </p:nvSpPr>
        <p:spPr>
          <a:xfrm>
            <a:off x="5257800" y="57392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90" name="テキスト ボックス 89">
            <a:extLst>
              <a:ext uri="{FF2B5EF4-FFF2-40B4-BE49-F238E27FC236}">
                <a16:creationId xmlns:a16="http://schemas.microsoft.com/office/drawing/2014/main" id="{BE3BE814-91EC-2A00-024E-144105757909}"/>
              </a:ext>
            </a:extLst>
          </p:cNvPr>
          <p:cNvSpPr txBox="1"/>
          <p:nvPr/>
        </p:nvSpPr>
        <p:spPr>
          <a:xfrm>
            <a:off x="702188" y="5739270"/>
            <a:ext cx="298780" cy="338554"/>
          </a:xfrm>
          <a:prstGeom prst="rect">
            <a:avLst/>
          </a:prstGeom>
          <a:noFill/>
        </p:spPr>
        <p:txBody>
          <a:bodyPr wrap="none" rtlCol="0">
            <a:spAutoFit/>
          </a:bodyPr>
          <a:lstStyle/>
          <a:p>
            <a:pPr algn="r"/>
            <a:r>
              <a:rPr kumimoji="1" lang="en-US" altLang="ja-JP" sz="1600" dirty="0"/>
              <a:t>4</a:t>
            </a:r>
            <a:endParaRPr kumimoji="1" lang="ja-JP" altLang="en-US" sz="1600" dirty="0"/>
          </a:p>
        </p:txBody>
      </p:sp>
      <p:sp>
        <p:nvSpPr>
          <p:cNvPr id="91" name="テキスト ボックス 90">
            <a:extLst>
              <a:ext uri="{FF2B5EF4-FFF2-40B4-BE49-F238E27FC236}">
                <a16:creationId xmlns:a16="http://schemas.microsoft.com/office/drawing/2014/main" id="{E4E547EF-C534-6263-E5CF-1B03959A57D6}"/>
              </a:ext>
            </a:extLst>
          </p:cNvPr>
          <p:cNvSpPr txBox="1"/>
          <p:nvPr/>
        </p:nvSpPr>
        <p:spPr>
          <a:xfrm>
            <a:off x="1093836" y="57392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92" name="テキスト ボックス 91">
            <a:extLst>
              <a:ext uri="{FF2B5EF4-FFF2-40B4-BE49-F238E27FC236}">
                <a16:creationId xmlns:a16="http://schemas.microsoft.com/office/drawing/2014/main" id="{62007851-9AF3-FDE4-81B9-58FAFDEBB45B}"/>
              </a:ext>
            </a:extLst>
          </p:cNvPr>
          <p:cNvSpPr txBox="1"/>
          <p:nvPr/>
        </p:nvSpPr>
        <p:spPr>
          <a:xfrm>
            <a:off x="1505158" y="57392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93" name="テキスト ボックス 92">
            <a:extLst>
              <a:ext uri="{FF2B5EF4-FFF2-40B4-BE49-F238E27FC236}">
                <a16:creationId xmlns:a16="http://schemas.microsoft.com/office/drawing/2014/main" id="{B391E19E-ECBE-FC87-7C69-772267D144B0}"/>
              </a:ext>
            </a:extLst>
          </p:cNvPr>
          <p:cNvSpPr txBox="1"/>
          <p:nvPr/>
        </p:nvSpPr>
        <p:spPr>
          <a:xfrm>
            <a:off x="1877965" y="57392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94" name="テキスト ボックス 93">
            <a:extLst>
              <a:ext uri="{FF2B5EF4-FFF2-40B4-BE49-F238E27FC236}">
                <a16:creationId xmlns:a16="http://schemas.microsoft.com/office/drawing/2014/main" id="{A4144508-C21D-3185-4BDC-C331AB6158B8}"/>
              </a:ext>
            </a:extLst>
          </p:cNvPr>
          <p:cNvSpPr txBox="1"/>
          <p:nvPr/>
        </p:nvSpPr>
        <p:spPr>
          <a:xfrm>
            <a:off x="2253224" y="57392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95" name="テキスト ボックス 94">
            <a:extLst>
              <a:ext uri="{FF2B5EF4-FFF2-40B4-BE49-F238E27FC236}">
                <a16:creationId xmlns:a16="http://schemas.microsoft.com/office/drawing/2014/main" id="{7B020178-9E28-8242-6508-BD02DB76D7BD}"/>
              </a:ext>
            </a:extLst>
          </p:cNvPr>
          <p:cNvSpPr txBox="1"/>
          <p:nvPr/>
        </p:nvSpPr>
        <p:spPr>
          <a:xfrm>
            <a:off x="2588648" y="57392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96" name="テキスト ボックス 95">
            <a:extLst>
              <a:ext uri="{FF2B5EF4-FFF2-40B4-BE49-F238E27FC236}">
                <a16:creationId xmlns:a16="http://schemas.microsoft.com/office/drawing/2014/main" id="{DE44B47A-5D5D-EB45-C3A7-63B6021ACA02}"/>
              </a:ext>
            </a:extLst>
          </p:cNvPr>
          <p:cNvSpPr txBox="1"/>
          <p:nvPr/>
        </p:nvSpPr>
        <p:spPr>
          <a:xfrm>
            <a:off x="3018511" y="57392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97" name="テキスト ボックス 96">
            <a:extLst>
              <a:ext uri="{FF2B5EF4-FFF2-40B4-BE49-F238E27FC236}">
                <a16:creationId xmlns:a16="http://schemas.microsoft.com/office/drawing/2014/main" id="{C58DECBF-0832-91F2-BD41-624E3ED1B089}"/>
              </a:ext>
            </a:extLst>
          </p:cNvPr>
          <p:cNvSpPr txBox="1"/>
          <p:nvPr/>
        </p:nvSpPr>
        <p:spPr>
          <a:xfrm>
            <a:off x="3352522" y="57392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grpSp>
        <p:nvGrpSpPr>
          <p:cNvPr id="98" name="図形グループ 144">
            <a:extLst>
              <a:ext uri="{FF2B5EF4-FFF2-40B4-BE49-F238E27FC236}">
                <a16:creationId xmlns:a16="http://schemas.microsoft.com/office/drawing/2014/main" id="{E2624535-3E12-75CD-976D-456842F4671E}"/>
              </a:ext>
            </a:extLst>
          </p:cNvPr>
          <p:cNvGrpSpPr/>
          <p:nvPr/>
        </p:nvGrpSpPr>
        <p:grpSpPr>
          <a:xfrm>
            <a:off x="304800" y="6330028"/>
            <a:ext cx="5334000" cy="381000"/>
            <a:chOff x="228600" y="3733800"/>
            <a:chExt cx="4267200" cy="304800"/>
          </a:xfrm>
        </p:grpSpPr>
        <p:sp>
          <p:nvSpPr>
            <p:cNvPr id="99" name="正方形/長方形 98">
              <a:extLst>
                <a:ext uri="{FF2B5EF4-FFF2-40B4-BE49-F238E27FC236}">
                  <a16:creationId xmlns:a16="http://schemas.microsoft.com/office/drawing/2014/main" id="{EA91E91B-8C36-095D-B2AC-0C07EA09FEFD}"/>
                </a:ext>
              </a:extLst>
            </p:cNvPr>
            <p:cNvSpPr/>
            <p:nvPr/>
          </p:nvSpPr>
          <p:spPr>
            <a:xfrm>
              <a:off x="2286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0" name="正方形/長方形 99">
              <a:extLst>
                <a:ext uri="{FF2B5EF4-FFF2-40B4-BE49-F238E27FC236}">
                  <a16:creationId xmlns:a16="http://schemas.microsoft.com/office/drawing/2014/main" id="{CEC263C1-E7A8-35E2-8D1F-3109ACCA929F}"/>
                </a:ext>
              </a:extLst>
            </p:cNvPr>
            <p:cNvSpPr/>
            <p:nvPr/>
          </p:nvSpPr>
          <p:spPr>
            <a:xfrm>
              <a:off x="5334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1" name="正方形/長方形 100">
              <a:extLst>
                <a:ext uri="{FF2B5EF4-FFF2-40B4-BE49-F238E27FC236}">
                  <a16:creationId xmlns:a16="http://schemas.microsoft.com/office/drawing/2014/main" id="{23FD991C-7E61-3282-07CC-E2711393D321}"/>
                </a:ext>
              </a:extLst>
            </p:cNvPr>
            <p:cNvSpPr/>
            <p:nvPr/>
          </p:nvSpPr>
          <p:spPr>
            <a:xfrm>
              <a:off x="8382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2" name="正方形/長方形 101">
              <a:extLst>
                <a:ext uri="{FF2B5EF4-FFF2-40B4-BE49-F238E27FC236}">
                  <a16:creationId xmlns:a16="http://schemas.microsoft.com/office/drawing/2014/main" id="{8790E49F-123F-C9D9-0035-75C9DF60B1C6}"/>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3" name="正方形/長方形 102">
              <a:extLst>
                <a:ext uri="{FF2B5EF4-FFF2-40B4-BE49-F238E27FC236}">
                  <a16:creationId xmlns:a16="http://schemas.microsoft.com/office/drawing/2014/main" id="{1F7C0164-73FA-BB8F-D3CC-2A38C6EC386F}"/>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4" name="正方形/長方形 103">
              <a:extLst>
                <a:ext uri="{FF2B5EF4-FFF2-40B4-BE49-F238E27FC236}">
                  <a16:creationId xmlns:a16="http://schemas.microsoft.com/office/drawing/2014/main" id="{77F933EC-0E71-12CB-ADAA-7591A0B1BC39}"/>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5" name="正方形/長方形 104">
              <a:extLst>
                <a:ext uri="{FF2B5EF4-FFF2-40B4-BE49-F238E27FC236}">
                  <a16:creationId xmlns:a16="http://schemas.microsoft.com/office/drawing/2014/main" id="{4081F93D-27F7-1599-8819-280AD27F485B}"/>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6" name="正方形/長方形 105">
              <a:extLst>
                <a:ext uri="{FF2B5EF4-FFF2-40B4-BE49-F238E27FC236}">
                  <a16:creationId xmlns:a16="http://schemas.microsoft.com/office/drawing/2014/main" id="{9DA7CF13-E93F-F336-BEAF-B93452D95FD2}"/>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7" name="正方形/長方形 106">
              <a:extLst>
                <a:ext uri="{FF2B5EF4-FFF2-40B4-BE49-F238E27FC236}">
                  <a16:creationId xmlns:a16="http://schemas.microsoft.com/office/drawing/2014/main" id="{BDE63BC8-F516-742B-6CA2-9917EEAC80EF}"/>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8" name="正方形/長方形 107">
              <a:extLst>
                <a:ext uri="{FF2B5EF4-FFF2-40B4-BE49-F238E27FC236}">
                  <a16:creationId xmlns:a16="http://schemas.microsoft.com/office/drawing/2014/main" id="{B3C28891-D354-BD35-3B07-3CB8EECDB213}"/>
                </a:ext>
              </a:extLst>
            </p:cNvPr>
            <p:cNvSpPr/>
            <p:nvPr/>
          </p:nvSpPr>
          <p:spPr>
            <a:xfrm>
              <a:off x="2971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9" name="正方形/長方形 108">
              <a:extLst>
                <a:ext uri="{FF2B5EF4-FFF2-40B4-BE49-F238E27FC236}">
                  <a16:creationId xmlns:a16="http://schemas.microsoft.com/office/drawing/2014/main" id="{CF0284D5-1B48-C8EB-CF2F-FE720EE4D999}"/>
                </a:ext>
              </a:extLst>
            </p:cNvPr>
            <p:cNvSpPr/>
            <p:nvPr/>
          </p:nvSpPr>
          <p:spPr>
            <a:xfrm>
              <a:off x="3276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0" name="正方形/長方形 109">
              <a:extLst>
                <a:ext uri="{FF2B5EF4-FFF2-40B4-BE49-F238E27FC236}">
                  <a16:creationId xmlns:a16="http://schemas.microsoft.com/office/drawing/2014/main" id="{C786CFC2-263A-AF96-7850-2410B4291222}"/>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1" name="正方形/長方形 110">
              <a:extLst>
                <a:ext uri="{FF2B5EF4-FFF2-40B4-BE49-F238E27FC236}">
                  <a16:creationId xmlns:a16="http://schemas.microsoft.com/office/drawing/2014/main" id="{9D02E220-1CE6-71D7-4A8F-6E227BB8895B}"/>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2" name="正方形/長方形 111">
              <a:extLst>
                <a:ext uri="{FF2B5EF4-FFF2-40B4-BE49-F238E27FC236}">
                  <a16:creationId xmlns:a16="http://schemas.microsoft.com/office/drawing/2014/main" id="{5A703EB9-97E4-2261-C5A4-28A3C857735F}"/>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sp>
        <p:nvSpPr>
          <p:cNvPr id="113" name="テキスト ボックス 112">
            <a:extLst>
              <a:ext uri="{FF2B5EF4-FFF2-40B4-BE49-F238E27FC236}">
                <a16:creationId xmlns:a16="http://schemas.microsoft.com/office/drawing/2014/main" id="{7EA44298-6660-68FD-C0BD-D5B098F9A3DA}"/>
              </a:ext>
            </a:extLst>
          </p:cNvPr>
          <p:cNvSpPr txBox="1"/>
          <p:nvPr/>
        </p:nvSpPr>
        <p:spPr>
          <a:xfrm>
            <a:off x="3795686" y="63488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114" name="テキスト ボックス 113">
            <a:extLst>
              <a:ext uri="{FF2B5EF4-FFF2-40B4-BE49-F238E27FC236}">
                <a16:creationId xmlns:a16="http://schemas.microsoft.com/office/drawing/2014/main" id="{E197676A-53EC-4BAC-0A2E-D1033D0B1752}"/>
              </a:ext>
            </a:extLst>
          </p:cNvPr>
          <p:cNvSpPr txBox="1"/>
          <p:nvPr/>
        </p:nvSpPr>
        <p:spPr>
          <a:xfrm>
            <a:off x="345770" y="6330806"/>
            <a:ext cx="298780" cy="338554"/>
          </a:xfrm>
          <a:prstGeom prst="rect">
            <a:avLst/>
          </a:prstGeom>
          <a:noFill/>
        </p:spPr>
        <p:txBody>
          <a:bodyPr wrap="none" rtlCol="0">
            <a:spAutoFit/>
          </a:bodyPr>
          <a:lstStyle/>
          <a:p>
            <a:pPr algn="r"/>
            <a:r>
              <a:rPr kumimoji="1" lang="en-US" altLang="ja-JP" sz="1600" dirty="0"/>
              <a:t>0</a:t>
            </a:r>
            <a:endParaRPr kumimoji="1" lang="ja-JP" altLang="en-US" sz="1600" dirty="0"/>
          </a:p>
        </p:txBody>
      </p:sp>
      <p:sp>
        <p:nvSpPr>
          <p:cNvPr id="115" name="テキスト ボックス 114">
            <a:extLst>
              <a:ext uri="{FF2B5EF4-FFF2-40B4-BE49-F238E27FC236}">
                <a16:creationId xmlns:a16="http://schemas.microsoft.com/office/drawing/2014/main" id="{71D97180-726B-7328-E658-188582B385C9}"/>
              </a:ext>
            </a:extLst>
          </p:cNvPr>
          <p:cNvSpPr txBox="1"/>
          <p:nvPr/>
        </p:nvSpPr>
        <p:spPr>
          <a:xfrm>
            <a:off x="4082326" y="63488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116" name="テキスト ボックス 115">
            <a:extLst>
              <a:ext uri="{FF2B5EF4-FFF2-40B4-BE49-F238E27FC236}">
                <a16:creationId xmlns:a16="http://schemas.microsoft.com/office/drawing/2014/main" id="{91AE5667-F731-50F4-B6A2-1EBE09D46667}"/>
              </a:ext>
            </a:extLst>
          </p:cNvPr>
          <p:cNvSpPr txBox="1"/>
          <p:nvPr/>
        </p:nvSpPr>
        <p:spPr>
          <a:xfrm>
            <a:off x="4473394" y="63488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sp>
        <p:nvSpPr>
          <p:cNvPr id="117" name="テキスト ボックス 116">
            <a:extLst>
              <a:ext uri="{FF2B5EF4-FFF2-40B4-BE49-F238E27FC236}">
                <a16:creationId xmlns:a16="http://schemas.microsoft.com/office/drawing/2014/main" id="{8D48C9A8-B643-884D-D591-56CA237DCE22}"/>
              </a:ext>
            </a:extLst>
          </p:cNvPr>
          <p:cNvSpPr txBox="1"/>
          <p:nvPr/>
        </p:nvSpPr>
        <p:spPr>
          <a:xfrm>
            <a:off x="4857958" y="63488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118" name="テキスト ボックス 117">
            <a:extLst>
              <a:ext uri="{FF2B5EF4-FFF2-40B4-BE49-F238E27FC236}">
                <a16:creationId xmlns:a16="http://schemas.microsoft.com/office/drawing/2014/main" id="{8F43354B-2768-5D8D-4255-9B4AA6779231}"/>
              </a:ext>
            </a:extLst>
          </p:cNvPr>
          <p:cNvSpPr txBox="1"/>
          <p:nvPr/>
        </p:nvSpPr>
        <p:spPr>
          <a:xfrm>
            <a:off x="5257800" y="63488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119" name="テキスト ボックス 118">
            <a:extLst>
              <a:ext uri="{FF2B5EF4-FFF2-40B4-BE49-F238E27FC236}">
                <a16:creationId xmlns:a16="http://schemas.microsoft.com/office/drawing/2014/main" id="{B0DA23DE-8F4A-7DD1-CDD3-E02ED81D4846}"/>
              </a:ext>
            </a:extLst>
          </p:cNvPr>
          <p:cNvSpPr txBox="1"/>
          <p:nvPr/>
        </p:nvSpPr>
        <p:spPr>
          <a:xfrm>
            <a:off x="702188" y="6330806"/>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120" name="テキスト ボックス 119">
            <a:extLst>
              <a:ext uri="{FF2B5EF4-FFF2-40B4-BE49-F238E27FC236}">
                <a16:creationId xmlns:a16="http://schemas.microsoft.com/office/drawing/2014/main" id="{89A38D00-EAC4-CD83-96A4-EFF23AC1A44A}"/>
              </a:ext>
            </a:extLst>
          </p:cNvPr>
          <p:cNvSpPr txBox="1"/>
          <p:nvPr/>
        </p:nvSpPr>
        <p:spPr>
          <a:xfrm>
            <a:off x="1093836" y="633080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121" name="テキスト ボックス 120">
            <a:extLst>
              <a:ext uri="{FF2B5EF4-FFF2-40B4-BE49-F238E27FC236}">
                <a16:creationId xmlns:a16="http://schemas.microsoft.com/office/drawing/2014/main" id="{992C5300-4847-E8E0-FB54-476DF5A2074E}"/>
              </a:ext>
            </a:extLst>
          </p:cNvPr>
          <p:cNvSpPr txBox="1"/>
          <p:nvPr/>
        </p:nvSpPr>
        <p:spPr>
          <a:xfrm>
            <a:off x="1505158" y="63488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122" name="テキスト ボックス 121">
            <a:extLst>
              <a:ext uri="{FF2B5EF4-FFF2-40B4-BE49-F238E27FC236}">
                <a16:creationId xmlns:a16="http://schemas.microsoft.com/office/drawing/2014/main" id="{AE6C3D58-BA20-67F5-60A3-7D5898D61429}"/>
              </a:ext>
            </a:extLst>
          </p:cNvPr>
          <p:cNvSpPr txBox="1"/>
          <p:nvPr/>
        </p:nvSpPr>
        <p:spPr>
          <a:xfrm>
            <a:off x="1877965" y="6348870"/>
            <a:ext cx="298780" cy="338554"/>
          </a:xfrm>
          <a:prstGeom prst="rect">
            <a:avLst/>
          </a:prstGeom>
          <a:noFill/>
        </p:spPr>
        <p:txBody>
          <a:bodyPr wrap="none" rtlCol="0">
            <a:spAutoFit/>
          </a:bodyPr>
          <a:lstStyle/>
          <a:p>
            <a:pPr algn="dist"/>
            <a:r>
              <a:rPr kumimoji="1" lang="en-US" altLang="ja-JP" sz="1600" dirty="0"/>
              <a:t>4</a:t>
            </a:r>
            <a:endParaRPr kumimoji="1" lang="ja-JP" altLang="en-US" sz="1600" dirty="0"/>
          </a:p>
        </p:txBody>
      </p:sp>
      <p:sp>
        <p:nvSpPr>
          <p:cNvPr id="123" name="テキスト ボックス 122">
            <a:extLst>
              <a:ext uri="{FF2B5EF4-FFF2-40B4-BE49-F238E27FC236}">
                <a16:creationId xmlns:a16="http://schemas.microsoft.com/office/drawing/2014/main" id="{46DB33D7-D4EC-C362-8D80-F377AB83CDD5}"/>
              </a:ext>
            </a:extLst>
          </p:cNvPr>
          <p:cNvSpPr txBox="1"/>
          <p:nvPr/>
        </p:nvSpPr>
        <p:spPr>
          <a:xfrm>
            <a:off x="2253224" y="63488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124" name="テキスト ボックス 123">
            <a:extLst>
              <a:ext uri="{FF2B5EF4-FFF2-40B4-BE49-F238E27FC236}">
                <a16:creationId xmlns:a16="http://schemas.microsoft.com/office/drawing/2014/main" id="{B8A72076-523A-09A2-FCA5-6D19A970BE77}"/>
              </a:ext>
            </a:extLst>
          </p:cNvPr>
          <p:cNvSpPr txBox="1"/>
          <p:nvPr/>
        </p:nvSpPr>
        <p:spPr>
          <a:xfrm>
            <a:off x="2645704" y="63488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125" name="テキスト ボックス 124">
            <a:extLst>
              <a:ext uri="{FF2B5EF4-FFF2-40B4-BE49-F238E27FC236}">
                <a16:creationId xmlns:a16="http://schemas.microsoft.com/office/drawing/2014/main" id="{2D4418B4-AFAC-E039-687F-D5FA91BAB751}"/>
              </a:ext>
            </a:extLst>
          </p:cNvPr>
          <p:cNvSpPr txBox="1"/>
          <p:nvPr/>
        </p:nvSpPr>
        <p:spPr>
          <a:xfrm>
            <a:off x="3018511" y="63488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126" name="テキスト ボックス 125">
            <a:extLst>
              <a:ext uri="{FF2B5EF4-FFF2-40B4-BE49-F238E27FC236}">
                <a16:creationId xmlns:a16="http://schemas.microsoft.com/office/drawing/2014/main" id="{628D934A-CA93-11E8-C8BD-D56F8DAF59FF}"/>
              </a:ext>
            </a:extLst>
          </p:cNvPr>
          <p:cNvSpPr txBox="1"/>
          <p:nvPr/>
        </p:nvSpPr>
        <p:spPr>
          <a:xfrm>
            <a:off x="3401964" y="63488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127" name="左カーブ矢印 175">
            <a:extLst>
              <a:ext uri="{FF2B5EF4-FFF2-40B4-BE49-F238E27FC236}">
                <a16:creationId xmlns:a16="http://schemas.microsoft.com/office/drawing/2014/main" id="{A1FC151D-71D1-72C7-E729-B22747115096}"/>
              </a:ext>
            </a:extLst>
          </p:cNvPr>
          <p:cNvSpPr/>
          <p:nvPr/>
        </p:nvSpPr>
        <p:spPr>
          <a:xfrm>
            <a:off x="5715000" y="5872828"/>
            <a:ext cx="762000" cy="838200"/>
          </a:xfrm>
          <a:prstGeom prst="curvedLef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28" name="テキスト ボックス 127">
            <a:extLst>
              <a:ext uri="{FF2B5EF4-FFF2-40B4-BE49-F238E27FC236}">
                <a16:creationId xmlns:a16="http://schemas.microsoft.com/office/drawing/2014/main" id="{0B236677-61B5-34FA-0313-145D8DA6F640}"/>
              </a:ext>
            </a:extLst>
          </p:cNvPr>
          <p:cNvSpPr txBox="1"/>
          <p:nvPr/>
        </p:nvSpPr>
        <p:spPr>
          <a:xfrm>
            <a:off x="6293741" y="5548573"/>
            <a:ext cx="1854795" cy="400110"/>
          </a:xfrm>
          <a:prstGeom prst="rect">
            <a:avLst/>
          </a:prstGeom>
          <a:noFill/>
        </p:spPr>
        <p:txBody>
          <a:bodyPr wrap="none" rtlCol="0">
            <a:spAutoFit/>
          </a:bodyPr>
          <a:lstStyle/>
          <a:p>
            <a:r>
              <a:rPr kumimoji="1" lang="ja-JP" altLang="en-US" sz="2000" dirty="0"/>
              <a:t>番号のふり直し</a:t>
            </a:r>
          </a:p>
        </p:txBody>
      </p:sp>
    </p:spTree>
    <p:extLst>
      <p:ext uri="{BB962C8B-B14F-4D97-AF65-F5344CB8AC3E}">
        <p14:creationId xmlns:p14="http://schemas.microsoft.com/office/powerpoint/2010/main" val="873768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C5E832-467B-3158-F13A-392AFC9DE947}"/>
              </a:ext>
            </a:extLst>
          </p:cNvPr>
          <p:cNvSpPr>
            <a:spLocks noGrp="1"/>
          </p:cNvSpPr>
          <p:nvPr>
            <p:ph type="body" sz="quarter" idx="10"/>
          </p:nvPr>
        </p:nvSpPr>
        <p:spPr/>
        <p:txBody>
          <a:bodyPr/>
          <a:lstStyle/>
          <a:p>
            <a:r>
              <a:rPr kumimoji="1" lang="ja-JP" altLang="en-US"/>
              <a:t>キャッシュの有効活用</a:t>
            </a:r>
          </a:p>
        </p:txBody>
      </p:sp>
      <p:sp>
        <p:nvSpPr>
          <p:cNvPr id="3" name="Text Box 10">
            <a:extLst>
              <a:ext uri="{FF2B5EF4-FFF2-40B4-BE49-F238E27FC236}">
                <a16:creationId xmlns:a16="http://schemas.microsoft.com/office/drawing/2014/main" id="{09390A49-B5B0-884B-3756-0FAC7D3EE917}"/>
              </a:ext>
            </a:extLst>
          </p:cNvPr>
          <p:cNvSpPr txBox="1">
            <a:spLocks noChangeArrowheads="1"/>
          </p:cNvSpPr>
          <p:nvPr/>
        </p:nvSpPr>
        <p:spPr bwMode="auto">
          <a:xfrm>
            <a:off x="3219450" y="3638550"/>
            <a:ext cx="1162050" cy="641350"/>
          </a:xfrm>
          <a:prstGeom prst="rect">
            <a:avLst/>
          </a:prstGeom>
          <a:noFill/>
          <a:ln w="9525">
            <a:noFill/>
            <a:miter lim="800000"/>
            <a:headEnd/>
            <a:tailEnd/>
          </a:ln>
        </p:spPr>
        <p:txBody>
          <a:bodyPr wrap="none">
            <a:spAutoFit/>
          </a:bodyPr>
          <a:lstStyle/>
          <a:p>
            <a:r>
              <a:rPr lang="en-US" altLang="ja-JP" sz="2000"/>
              <a:t>L2 Cache</a:t>
            </a:r>
          </a:p>
          <a:p>
            <a:r>
              <a:rPr lang="en-US" altLang="ja-JP" sz="2000"/>
              <a:t>(256 KB)</a:t>
            </a:r>
          </a:p>
        </p:txBody>
      </p:sp>
      <p:sp>
        <p:nvSpPr>
          <p:cNvPr id="4" name="Text Box 11">
            <a:extLst>
              <a:ext uri="{FF2B5EF4-FFF2-40B4-BE49-F238E27FC236}">
                <a16:creationId xmlns:a16="http://schemas.microsoft.com/office/drawing/2014/main" id="{B5D83459-F468-0E56-7C36-7AAD02425473}"/>
              </a:ext>
            </a:extLst>
          </p:cNvPr>
          <p:cNvSpPr txBox="1">
            <a:spLocks noChangeArrowheads="1"/>
          </p:cNvSpPr>
          <p:nvPr/>
        </p:nvSpPr>
        <p:spPr bwMode="auto">
          <a:xfrm>
            <a:off x="4849813" y="3636963"/>
            <a:ext cx="1162050" cy="641350"/>
          </a:xfrm>
          <a:prstGeom prst="rect">
            <a:avLst/>
          </a:prstGeom>
          <a:noFill/>
          <a:ln w="9525">
            <a:noFill/>
            <a:miter lim="800000"/>
            <a:headEnd/>
            <a:tailEnd/>
          </a:ln>
        </p:spPr>
        <p:txBody>
          <a:bodyPr wrap="none">
            <a:spAutoFit/>
          </a:bodyPr>
          <a:lstStyle/>
          <a:p>
            <a:r>
              <a:rPr lang="en-US" altLang="ja-JP" sz="2000"/>
              <a:t>L3 Cache</a:t>
            </a:r>
          </a:p>
          <a:p>
            <a:r>
              <a:rPr lang="en-US" altLang="ja-JP" sz="2000"/>
              <a:t>(8 MB)</a:t>
            </a:r>
          </a:p>
        </p:txBody>
      </p:sp>
      <p:grpSp>
        <p:nvGrpSpPr>
          <p:cNvPr id="5" name="図形グループ 12">
            <a:extLst>
              <a:ext uri="{FF2B5EF4-FFF2-40B4-BE49-F238E27FC236}">
                <a16:creationId xmlns:a16="http://schemas.microsoft.com/office/drawing/2014/main" id="{AC25908F-19E4-6799-63C9-05D24D8A403A}"/>
              </a:ext>
            </a:extLst>
          </p:cNvPr>
          <p:cNvGrpSpPr>
            <a:grpSpLocks/>
          </p:cNvGrpSpPr>
          <p:nvPr/>
        </p:nvGrpSpPr>
        <p:grpSpPr bwMode="auto">
          <a:xfrm>
            <a:off x="838200" y="1143000"/>
            <a:ext cx="6734864" cy="4565650"/>
            <a:chOff x="341313" y="991081"/>
            <a:chExt cx="8255936" cy="5597525"/>
          </a:xfrm>
        </p:grpSpPr>
        <p:pic>
          <p:nvPicPr>
            <p:cNvPr id="6" name="Picture 4">
              <a:extLst>
                <a:ext uri="{FF2B5EF4-FFF2-40B4-BE49-F238E27FC236}">
                  <a16:creationId xmlns:a16="http://schemas.microsoft.com/office/drawing/2014/main" id="{3F8BAACC-7315-062E-1CA8-91303C1F016F}"/>
                </a:ext>
              </a:extLst>
            </p:cNvPr>
            <p:cNvPicPr>
              <a:picLocks noChangeAspect="1" noChangeArrowheads="1"/>
            </p:cNvPicPr>
            <p:nvPr/>
          </p:nvPicPr>
          <p:blipFill>
            <a:blip r:embed="rId2"/>
            <a:srcRect/>
            <a:stretch>
              <a:fillRect/>
            </a:stretch>
          </p:blipFill>
          <p:spPr bwMode="auto">
            <a:xfrm>
              <a:off x="341313" y="991081"/>
              <a:ext cx="7831137" cy="5597525"/>
            </a:xfrm>
            <a:prstGeom prst="rect">
              <a:avLst/>
            </a:prstGeom>
            <a:noFill/>
            <a:ln w="9525">
              <a:noFill/>
              <a:miter lim="800000"/>
              <a:headEnd/>
              <a:tailEnd/>
            </a:ln>
          </p:spPr>
        </p:pic>
        <p:sp>
          <p:nvSpPr>
            <p:cNvPr id="7" name="Line 8">
              <a:extLst>
                <a:ext uri="{FF2B5EF4-FFF2-40B4-BE49-F238E27FC236}">
                  <a16:creationId xmlns:a16="http://schemas.microsoft.com/office/drawing/2014/main" id="{060266DD-2F49-8EFF-BC5F-270D91680BDF}"/>
                </a:ext>
              </a:extLst>
            </p:cNvPr>
            <p:cNvSpPr>
              <a:spLocks noChangeShapeType="1"/>
            </p:cNvSpPr>
            <p:nvPr/>
          </p:nvSpPr>
          <p:spPr bwMode="auto">
            <a:xfrm>
              <a:off x="4524375"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8" name="Line 9">
              <a:extLst>
                <a:ext uri="{FF2B5EF4-FFF2-40B4-BE49-F238E27FC236}">
                  <a16:creationId xmlns:a16="http://schemas.microsoft.com/office/drawing/2014/main" id="{53B35C4D-9F88-1614-A840-845C68D50BAA}"/>
                </a:ext>
              </a:extLst>
            </p:cNvPr>
            <p:cNvSpPr>
              <a:spLocks noChangeShapeType="1"/>
            </p:cNvSpPr>
            <p:nvPr/>
          </p:nvSpPr>
          <p:spPr bwMode="auto">
            <a:xfrm>
              <a:off x="6281738"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9" name="テキスト ボックス 9">
              <a:extLst>
                <a:ext uri="{FF2B5EF4-FFF2-40B4-BE49-F238E27FC236}">
                  <a16:creationId xmlns:a16="http://schemas.microsoft.com/office/drawing/2014/main" id="{0D7A380A-BBE7-E893-DED3-6CB07C7179C6}"/>
                </a:ext>
              </a:extLst>
            </p:cNvPr>
            <p:cNvSpPr txBox="1">
              <a:spLocks noChangeArrowheads="1"/>
            </p:cNvSpPr>
            <p:nvPr/>
          </p:nvSpPr>
          <p:spPr bwMode="auto">
            <a:xfrm>
              <a:off x="6786589" y="1364768"/>
              <a:ext cx="1796069" cy="565992"/>
            </a:xfrm>
            <a:prstGeom prst="rect">
              <a:avLst/>
            </a:prstGeom>
            <a:solidFill>
              <a:schemeClr val="bg1"/>
            </a:solidFill>
            <a:ln w="9525">
              <a:solidFill>
                <a:schemeClr val="tx1"/>
              </a:solidFill>
              <a:miter lim="800000"/>
              <a:headEnd/>
              <a:tailEnd/>
            </a:ln>
          </p:spPr>
          <p:txBody>
            <a:bodyPr>
              <a:spAutoFit/>
            </a:bodyPr>
            <a:lstStyle/>
            <a:p>
              <a:r>
                <a:rPr lang="ja-JP" altLang="en-US" dirty="0"/>
                <a:t>ソートあり</a:t>
              </a:r>
            </a:p>
          </p:txBody>
        </p:sp>
        <p:sp>
          <p:nvSpPr>
            <p:cNvPr id="10" name="テキスト ボックス 10">
              <a:extLst>
                <a:ext uri="{FF2B5EF4-FFF2-40B4-BE49-F238E27FC236}">
                  <a16:creationId xmlns:a16="http://schemas.microsoft.com/office/drawing/2014/main" id="{9DD612BD-EA88-C28C-A4AF-0842875E3562}"/>
                </a:ext>
              </a:extLst>
            </p:cNvPr>
            <p:cNvSpPr txBox="1">
              <a:spLocks noChangeArrowheads="1"/>
            </p:cNvSpPr>
            <p:nvPr/>
          </p:nvSpPr>
          <p:spPr bwMode="auto">
            <a:xfrm>
              <a:off x="6693180" y="4634533"/>
              <a:ext cx="1904069" cy="572784"/>
            </a:xfrm>
            <a:prstGeom prst="rect">
              <a:avLst/>
            </a:prstGeom>
            <a:solidFill>
              <a:schemeClr val="bg1"/>
            </a:solidFill>
            <a:ln w="9525">
              <a:solidFill>
                <a:schemeClr val="tx1"/>
              </a:solidFill>
              <a:miter lim="800000"/>
              <a:headEnd/>
              <a:tailEnd/>
            </a:ln>
          </p:spPr>
          <p:txBody>
            <a:bodyPr>
              <a:spAutoFit/>
            </a:bodyPr>
            <a:lstStyle/>
            <a:p>
              <a:r>
                <a:rPr lang="ja-JP" altLang="en-US"/>
                <a:t>ソートなし</a:t>
              </a:r>
            </a:p>
          </p:txBody>
        </p:sp>
      </p:grpSp>
      <p:sp>
        <p:nvSpPr>
          <p:cNvPr id="11" name="テキスト ボックス 13">
            <a:extLst>
              <a:ext uri="{FF2B5EF4-FFF2-40B4-BE49-F238E27FC236}">
                <a16:creationId xmlns:a16="http://schemas.microsoft.com/office/drawing/2014/main" id="{B76E41B2-F21A-221C-A044-1ADAF5769258}"/>
              </a:ext>
            </a:extLst>
          </p:cNvPr>
          <p:cNvSpPr txBox="1">
            <a:spLocks noChangeArrowheads="1"/>
          </p:cNvSpPr>
          <p:nvPr/>
        </p:nvSpPr>
        <p:spPr bwMode="auto">
          <a:xfrm>
            <a:off x="3844925" y="5329237"/>
            <a:ext cx="1108075" cy="461963"/>
          </a:xfrm>
          <a:prstGeom prst="rect">
            <a:avLst/>
          </a:prstGeom>
          <a:solidFill>
            <a:schemeClr val="bg1"/>
          </a:solidFill>
          <a:ln w="9525">
            <a:noFill/>
            <a:miter lim="800000"/>
            <a:headEnd/>
            <a:tailEnd/>
          </a:ln>
        </p:spPr>
        <p:txBody>
          <a:bodyPr wrap="none">
            <a:spAutoFit/>
          </a:bodyPr>
          <a:lstStyle/>
          <a:p>
            <a:r>
              <a:rPr lang="ja-JP" altLang="en-US" dirty="0"/>
              <a:t>粒子数</a:t>
            </a:r>
          </a:p>
        </p:txBody>
      </p:sp>
      <p:sp>
        <p:nvSpPr>
          <p:cNvPr id="12" name="テキスト ボックス 14">
            <a:extLst>
              <a:ext uri="{FF2B5EF4-FFF2-40B4-BE49-F238E27FC236}">
                <a16:creationId xmlns:a16="http://schemas.microsoft.com/office/drawing/2014/main" id="{5DDE0B33-0DA1-0140-629B-14C4737D7A61}"/>
              </a:ext>
            </a:extLst>
          </p:cNvPr>
          <p:cNvSpPr txBox="1">
            <a:spLocks noChangeArrowheads="1"/>
          </p:cNvSpPr>
          <p:nvPr/>
        </p:nvSpPr>
        <p:spPr bwMode="auto">
          <a:xfrm>
            <a:off x="374098" y="5877272"/>
            <a:ext cx="8754793" cy="708025"/>
          </a:xfrm>
          <a:prstGeom prst="rect">
            <a:avLst/>
          </a:prstGeom>
          <a:noFill/>
          <a:ln w="9525">
            <a:noFill/>
            <a:miter lim="800000"/>
            <a:headEnd/>
            <a:tailEnd/>
          </a:ln>
        </p:spPr>
        <p:txBody>
          <a:bodyPr wrap="square">
            <a:spAutoFit/>
          </a:bodyPr>
          <a:lstStyle/>
          <a:p>
            <a:r>
              <a:rPr lang="ja-JP" altLang="en-US" sz="2000" dirty="0"/>
              <a:t>ソートなし：粒子数がキャッシュサイズをあふれる度に性能が劣化する</a:t>
            </a:r>
            <a:endParaRPr lang="en-US" altLang="ja-JP" sz="2000" dirty="0"/>
          </a:p>
          <a:p>
            <a:r>
              <a:rPr lang="ja-JP" altLang="en-US" sz="2000" dirty="0"/>
              <a:t>ソートあり：性能が粒子数に依存しない</a:t>
            </a:r>
            <a:endParaRPr lang="en-US" altLang="ja-JP" sz="2000" dirty="0"/>
          </a:p>
        </p:txBody>
      </p:sp>
      <p:sp>
        <p:nvSpPr>
          <p:cNvPr id="13" name="テキスト ボックス 10">
            <a:extLst>
              <a:ext uri="{FF2B5EF4-FFF2-40B4-BE49-F238E27FC236}">
                <a16:creationId xmlns:a16="http://schemas.microsoft.com/office/drawing/2014/main" id="{5F222259-7456-726A-30F1-ADE6CEDFD60D}"/>
              </a:ext>
            </a:extLst>
          </p:cNvPr>
          <p:cNvSpPr txBox="1">
            <a:spLocks noChangeArrowheads="1"/>
          </p:cNvSpPr>
          <p:nvPr/>
        </p:nvSpPr>
        <p:spPr bwMode="auto">
          <a:xfrm>
            <a:off x="971520" y="1538748"/>
            <a:ext cx="2340312" cy="461665"/>
          </a:xfrm>
          <a:prstGeom prst="rect">
            <a:avLst/>
          </a:prstGeom>
          <a:solidFill>
            <a:schemeClr val="bg1"/>
          </a:solidFill>
          <a:ln w="9525">
            <a:solidFill>
              <a:schemeClr val="tx1"/>
            </a:solidFill>
            <a:miter lim="800000"/>
            <a:headEnd/>
            <a:tailEnd/>
          </a:ln>
        </p:spPr>
        <p:txBody>
          <a:bodyPr wrap="square">
            <a:spAutoFit/>
          </a:bodyPr>
          <a:lstStyle/>
          <a:p>
            <a:r>
              <a:rPr lang="en-US" altLang="ja-JP" dirty="0"/>
              <a:t>Higher is Better</a:t>
            </a:r>
            <a:endParaRPr lang="ja-JP" altLang="en-US" dirty="0"/>
          </a:p>
        </p:txBody>
      </p:sp>
    </p:spTree>
    <p:extLst>
      <p:ext uri="{BB962C8B-B14F-4D97-AF65-F5344CB8AC3E}">
        <p14:creationId xmlns:p14="http://schemas.microsoft.com/office/powerpoint/2010/main" val="2672866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CC7903-6860-9D1E-D8D9-9306707AE8E6}"/>
              </a:ext>
            </a:extLst>
          </p:cNvPr>
          <p:cNvSpPr>
            <a:spLocks noGrp="1"/>
          </p:cNvSpPr>
          <p:nvPr>
            <p:ph type="body" sz="quarter" idx="10"/>
          </p:nvPr>
        </p:nvSpPr>
        <p:spPr/>
        <p:txBody>
          <a:bodyPr/>
          <a:lstStyle/>
          <a:p>
            <a:r>
              <a:rPr lang="ja-JP" altLang="en-US"/>
              <a:t>メモリアクセス最適化のまとめ</a:t>
            </a:r>
            <a:endParaRPr kumimoji="1" lang="ja-JP" altLang="en-US"/>
          </a:p>
        </p:txBody>
      </p:sp>
      <p:sp>
        <p:nvSpPr>
          <p:cNvPr id="3" name="テキスト ボックス 2">
            <a:extLst>
              <a:ext uri="{FF2B5EF4-FFF2-40B4-BE49-F238E27FC236}">
                <a16:creationId xmlns:a16="http://schemas.microsoft.com/office/drawing/2014/main" id="{7962B209-E903-9581-DB97-B18DFFBD38C3}"/>
              </a:ext>
            </a:extLst>
          </p:cNvPr>
          <p:cNvSpPr txBox="1"/>
          <p:nvPr/>
        </p:nvSpPr>
        <p:spPr>
          <a:xfrm>
            <a:off x="467544" y="1268760"/>
            <a:ext cx="7981672" cy="584775"/>
          </a:xfrm>
          <a:prstGeom prst="rect">
            <a:avLst/>
          </a:prstGeom>
          <a:noFill/>
        </p:spPr>
        <p:txBody>
          <a:bodyPr wrap="none" rtlCol="0">
            <a:spAutoFit/>
          </a:bodyPr>
          <a:lstStyle/>
          <a:p>
            <a:r>
              <a:rPr kumimoji="1" lang="ja-JP" altLang="en-US" sz="3200"/>
              <a:t>メモリにデータを取りに行くと極めて遅い</a:t>
            </a:r>
          </a:p>
        </p:txBody>
      </p:sp>
    </p:spTree>
    <p:extLst>
      <p:ext uri="{BB962C8B-B14F-4D97-AF65-F5344CB8AC3E}">
        <p14:creationId xmlns:p14="http://schemas.microsoft.com/office/powerpoint/2010/main" val="2493564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4EA20E-138A-934E-212D-3ADE5506CBBC}"/>
              </a:ext>
            </a:extLst>
          </p:cNvPr>
          <p:cNvSpPr>
            <a:spLocks noGrp="1"/>
          </p:cNvSpPr>
          <p:nvPr>
            <p:ph type="body" sz="quarter" idx="10"/>
          </p:nvPr>
        </p:nvSpPr>
        <p:spPr/>
        <p:txBody>
          <a:bodyPr/>
          <a:lstStyle/>
          <a:p>
            <a:r>
              <a:rPr kumimoji="1" lang="en-US" altLang="ja-JP"/>
              <a:t>SIMD</a:t>
            </a:r>
            <a:r>
              <a:rPr lang="ja-JP" altLang="en-US"/>
              <a:t>化とは何か</a:t>
            </a:r>
            <a:endParaRPr kumimoji="1" lang="en-US" altLang="ja-JP"/>
          </a:p>
        </p:txBody>
      </p:sp>
      <p:sp>
        <p:nvSpPr>
          <p:cNvPr id="3" name="テキスト ボックス 2">
            <a:extLst>
              <a:ext uri="{FF2B5EF4-FFF2-40B4-BE49-F238E27FC236}">
                <a16:creationId xmlns:a16="http://schemas.microsoft.com/office/drawing/2014/main" id="{4DD10D7F-60D7-6976-EF59-017759AE9D73}"/>
              </a:ext>
            </a:extLst>
          </p:cNvPr>
          <p:cNvSpPr txBox="1"/>
          <p:nvPr/>
        </p:nvSpPr>
        <p:spPr>
          <a:xfrm>
            <a:off x="467544" y="1556792"/>
            <a:ext cx="8238153" cy="461665"/>
          </a:xfrm>
          <a:prstGeom prst="rect">
            <a:avLst/>
          </a:prstGeom>
          <a:noFill/>
        </p:spPr>
        <p:txBody>
          <a:bodyPr wrap="none" rtlCol="0">
            <a:spAutoFit/>
          </a:bodyPr>
          <a:lstStyle/>
          <a:p>
            <a:r>
              <a:rPr kumimoji="1" lang="ja-JP" altLang="en-US" sz="2400" dirty="0"/>
              <a:t>科学計算に使われる汎用</a:t>
            </a:r>
            <a:r>
              <a:rPr kumimoji="1" lang="en-US" altLang="ja-JP" sz="2400" dirty="0"/>
              <a:t>CPU</a:t>
            </a:r>
            <a:r>
              <a:rPr kumimoji="1" lang="ja-JP" altLang="en-US" sz="2400" dirty="0"/>
              <a:t>は、ほぼ</a:t>
            </a:r>
            <a:r>
              <a:rPr kumimoji="1" lang="en-US" altLang="ja-JP" sz="2400" dirty="0"/>
              <a:t>SIMD</a:t>
            </a:r>
            <a:r>
              <a:rPr kumimoji="1" lang="ja-JP" altLang="en-US" sz="2400" dirty="0"/>
              <a:t>を採用している</a:t>
            </a:r>
          </a:p>
        </p:txBody>
      </p:sp>
      <p:sp>
        <p:nvSpPr>
          <p:cNvPr id="4" name="テキスト ボックス 3">
            <a:extLst>
              <a:ext uri="{FF2B5EF4-FFF2-40B4-BE49-F238E27FC236}">
                <a16:creationId xmlns:a16="http://schemas.microsoft.com/office/drawing/2014/main" id="{24DAAC1F-B302-5872-F59A-D79F81416950}"/>
              </a:ext>
            </a:extLst>
          </p:cNvPr>
          <p:cNvSpPr txBox="1"/>
          <p:nvPr/>
        </p:nvSpPr>
        <p:spPr>
          <a:xfrm>
            <a:off x="1403648" y="3284984"/>
            <a:ext cx="5835252" cy="1754326"/>
          </a:xfrm>
          <a:prstGeom prst="rect">
            <a:avLst/>
          </a:prstGeom>
          <a:noFill/>
        </p:spPr>
        <p:txBody>
          <a:bodyPr wrap="none" rtlCol="0">
            <a:spAutoFit/>
          </a:bodyPr>
          <a:lstStyle/>
          <a:p>
            <a:r>
              <a:rPr kumimoji="1" lang="ja-JP" altLang="en-US" sz="3600" dirty="0"/>
              <a:t>なぜ</a:t>
            </a:r>
            <a:r>
              <a:rPr kumimoji="1" lang="en-US" altLang="ja-JP" sz="3600" dirty="0"/>
              <a:t>SIMD</a:t>
            </a:r>
            <a:r>
              <a:rPr kumimoji="1" lang="ja-JP" altLang="en-US" sz="3600" dirty="0"/>
              <a:t>が必要か？</a:t>
            </a:r>
            <a:endParaRPr kumimoji="1" lang="en-US" altLang="ja-JP" sz="3600" dirty="0"/>
          </a:p>
          <a:p>
            <a:r>
              <a:rPr lang="en-US" altLang="ja-JP" sz="3600" dirty="0"/>
              <a:t>SIMD</a:t>
            </a:r>
            <a:r>
              <a:rPr lang="ja-JP" altLang="en-US" sz="3600" dirty="0">
                <a:solidFill>
                  <a:srgbClr val="FF0000"/>
                </a:solidFill>
              </a:rPr>
              <a:t>化</a:t>
            </a:r>
            <a:r>
              <a:rPr lang="ja-JP" altLang="en-US" sz="3600" dirty="0"/>
              <a:t>とは何か？</a:t>
            </a:r>
            <a:endParaRPr lang="en-US" altLang="ja-JP" sz="3600" dirty="0"/>
          </a:p>
          <a:p>
            <a:r>
              <a:rPr kumimoji="1" lang="ja-JP" altLang="en-US" sz="3600" dirty="0"/>
              <a:t>どうやって</a:t>
            </a:r>
            <a:r>
              <a:rPr kumimoji="1" lang="en-US" altLang="ja-JP" sz="3600" dirty="0"/>
              <a:t>SIMD</a:t>
            </a:r>
            <a:r>
              <a:rPr kumimoji="1" lang="ja-JP" altLang="en-US" sz="3600" dirty="0"/>
              <a:t>化するか？</a:t>
            </a:r>
            <a:endParaRPr kumimoji="1" lang="en-US" altLang="ja-JP" sz="3600" dirty="0"/>
          </a:p>
        </p:txBody>
      </p:sp>
    </p:spTree>
    <p:extLst>
      <p:ext uri="{BB962C8B-B14F-4D97-AF65-F5344CB8AC3E}">
        <p14:creationId xmlns:p14="http://schemas.microsoft.com/office/powerpoint/2010/main" val="931985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r>
              <a:rPr lang="en-US" altLang="ja-JP"/>
              <a:t>(</a:t>
            </a:r>
            <a:r>
              <a:rPr lang="ja-JP" altLang="en-US"/>
              <a:t>再掲</a:t>
            </a:r>
            <a:r>
              <a:rPr lang="en-US" altLang="ja-JP"/>
              <a:t>)</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F5397B6D-B592-D365-D773-D7A8E829745B}"/>
              </a:ext>
            </a:extLst>
          </p:cNvPr>
          <p:cNvPicPr>
            <a:picLocks noChangeAspect="1"/>
          </p:cNvPicPr>
          <p:nvPr/>
        </p:nvPicPr>
        <p:blipFill>
          <a:blip r:embed="rId5"/>
          <a:stretch>
            <a:fillRect/>
          </a:stretch>
        </p:blipFill>
        <p:spPr>
          <a:xfrm>
            <a:off x="7164288" y="5424555"/>
            <a:ext cx="1327459" cy="1028781"/>
          </a:xfrm>
          <a:prstGeom prst="rect">
            <a:avLst/>
          </a:prstGeom>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6"/>
          <a:stretch>
            <a:fillRect/>
          </a:stretch>
        </p:blipFill>
        <p:spPr>
          <a:xfrm>
            <a:off x="2987824" y="44945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6"/>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7"/>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spTree>
    <p:extLst>
      <p:ext uri="{BB962C8B-B14F-4D97-AF65-F5344CB8AC3E}">
        <p14:creationId xmlns:p14="http://schemas.microsoft.com/office/powerpoint/2010/main" val="1459219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5C35CB-FFAC-F51A-2A45-E85FB899F98C}"/>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ED752E9C-8FEB-F6DD-C582-7B8E1240F461}"/>
              </a:ext>
            </a:extLst>
          </p:cNvPr>
          <p:cNvSpPr txBox="1"/>
          <p:nvPr/>
        </p:nvSpPr>
        <p:spPr>
          <a:xfrm>
            <a:off x="683568" y="1556792"/>
            <a:ext cx="7981672" cy="584775"/>
          </a:xfrm>
          <a:prstGeom prst="rect">
            <a:avLst/>
          </a:prstGeom>
          <a:noFill/>
        </p:spPr>
        <p:txBody>
          <a:bodyPr wrap="none" rtlCol="0">
            <a:spAutoFit/>
          </a:bodyPr>
          <a:lstStyle/>
          <a:p>
            <a:r>
              <a:rPr lang="ja-JP" altLang="en-US" sz="3200" dirty="0"/>
              <a:t>データを</a:t>
            </a:r>
            <a:r>
              <a:rPr lang="ja-JP" altLang="en-US" sz="3200" dirty="0">
                <a:solidFill>
                  <a:srgbClr val="011893"/>
                </a:solidFill>
              </a:rPr>
              <a:t>レジスタ</a:t>
            </a:r>
            <a:r>
              <a:rPr lang="ja-JP" altLang="en-US" sz="3200" dirty="0"/>
              <a:t>に載せて</a:t>
            </a:r>
            <a:r>
              <a:rPr lang="ja-JP" altLang="en-US" sz="3200" dirty="0">
                <a:solidFill>
                  <a:srgbClr val="011893"/>
                </a:solidFill>
              </a:rPr>
              <a:t>演算器</a:t>
            </a:r>
            <a:r>
              <a:rPr lang="ja-JP" altLang="en-US" sz="3200" dirty="0"/>
              <a:t>に投げる</a:t>
            </a:r>
            <a:endParaRPr lang="en-US" altLang="ja-JP" sz="3200" dirty="0"/>
          </a:p>
        </p:txBody>
      </p:sp>
      <p:sp>
        <p:nvSpPr>
          <p:cNvPr id="4" name="テキスト ボックス 3">
            <a:extLst>
              <a:ext uri="{FF2B5EF4-FFF2-40B4-BE49-F238E27FC236}">
                <a16:creationId xmlns:a16="http://schemas.microsoft.com/office/drawing/2014/main" id="{FBEE7125-0D1A-A168-92A2-554300328ACA}"/>
              </a:ext>
            </a:extLst>
          </p:cNvPr>
          <p:cNvSpPr txBox="1"/>
          <p:nvPr/>
        </p:nvSpPr>
        <p:spPr bwMode="auto">
          <a:xfrm>
            <a:off x="251520" y="908720"/>
            <a:ext cx="1826141" cy="584775"/>
          </a:xfrm>
          <a:prstGeom prst="rect">
            <a:avLst/>
          </a:prstGeom>
          <a:noFill/>
          <a:ln w="9525">
            <a:noFill/>
            <a:miter lim="800000"/>
            <a:headEnd/>
            <a:tailEnd/>
          </a:ln>
        </p:spPr>
        <p:txBody>
          <a:bodyPr wrap="none" rtlCol="0">
            <a:spAutoFit/>
          </a:bodyPr>
          <a:lstStyle/>
          <a:p>
            <a:r>
              <a:rPr kumimoji="1" lang="ja-JP" altLang="en-US" sz="3200" dirty="0"/>
              <a:t>計算機は</a:t>
            </a:r>
          </a:p>
        </p:txBody>
      </p:sp>
      <p:sp>
        <p:nvSpPr>
          <p:cNvPr id="5" name="テキスト ボックス 4">
            <a:extLst>
              <a:ext uri="{FF2B5EF4-FFF2-40B4-BE49-F238E27FC236}">
                <a16:creationId xmlns:a16="http://schemas.microsoft.com/office/drawing/2014/main" id="{9412A140-3492-33BB-6009-7CDE4A70CE26}"/>
              </a:ext>
            </a:extLst>
          </p:cNvPr>
          <p:cNvSpPr txBox="1"/>
          <p:nvPr/>
        </p:nvSpPr>
        <p:spPr bwMode="auto">
          <a:xfrm>
            <a:off x="6012160" y="2276872"/>
            <a:ext cx="3057247" cy="584775"/>
          </a:xfrm>
          <a:prstGeom prst="rect">
            <a:avLst/>
          </a:prstGeom>
          <a:noFill/>
          <a:ln w="9525">
            <a:noFill/>
            <a:miter lim="800000"/>
            <a:headEnd/>
            <a:tailEnd/>
          </a:ln>
        </p:spPr>
        <p:txBody>
          <a:bodyPr wrap="none" rtlCol="0">
            <a:spAutoFit/>
          </a:bodyPr>
          <a:lstStyle/>
          <a:p>
            <a:r>
              <a:rPr lang="ja-JP" altLang="en-US" sz="3200" dirty="0"/>
              <a:t>ことで計算する</a:t>
            </a:r>
            <a:endParaRPr kumimoji="1" lang="ja-JP" altLang="en-US" sz="3200" dirty="0"/>
          </a:p>
        </p:txBody>
      </p:sp>
      <p:pic>
        <p:nvPicPr>
          <p:cNvPr id="6" name="Picture 2" descr="木製パレットのイラスト（荷台）">
            <a:extLst>
              <a:ext uri="{FF2B5EF4-FFF2-40B4-BE49-F238E27FC236}">
                <a16:creationId xmlns:a16="http://schemas.microsoft.com/office/drawing/2014/main" id="{85999B5D-F504-9CD7-6D6D-C9F5C48FE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853847"/>
            <a:ext cx="1728192" cy="14473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荷物が載った木製パレットのイラスト（荷台）">
            <a:extLst>
              <a:ext uri="{FF2B5EF4-FFF2-40B4-BE49-F238E27FC236}">
                <a16:creationId xmlns:a16="http://schemas.microsoft.com/office/drawing/2014/main" id="{862B5EA0-C85A-1D27-C39E-8827F0D59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212976"/>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73C7D9FF-01C0-62E7-DB7E-890F9B1DD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4077072"/>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9" name="左矢印 10">
            <a:extLst>
              <a:ext uri="{FF2B5EF4-FFF2-40B4-BE49-F238E27FC236}">
                <a16:creationId xmlns:a16="http://schemas.microsoft.com/office/drawing/2014/main" id="{D2CE5D9F-0219-4511-965E-886CAD4761D1}"/>
              </a:ext>
            </a:extLst>
          </p:cNvPr>
          <p:cNvSpPr/>
          <p:nvPr/>
        </p:nvSpPr>
        <p:spPr>
          <a:xfrm rot="18900000">
            <a:off x="4860693" y="529543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左矢印 11">
            <a:extLst>
              <a:ext uri="{FF2B5EF4-FFF2-40B4-BE49-F238E27FC236}">
                <a16:creationId xmlns:a16="http://schemas.microsoft.com/office/drawing/2014/main" id="{814DEB7B-159A-E05D-1F99-F0B5A4AC34A3}"/>
              </a:ext>
            </a:extLst>
          </p:cNvPr>
          <p:cNvSpPr/>
          <p:nvPr/>
        </p:nvSpPr>
        <p:spPr>
          <a:xfrm rot="13500000">
            <a:off x="4860693" y="421531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1" name="Picture 4" descr="荷物が載った木製パレットのイラスト（荷台）">
            <a:extLst>
              <a:ext uri="{FF2B5EF4-FFF2-40B4-BE49-F238E27FC236}">
                <a16:creationId xmlns:a16="http://schemas.microsoft.com/office/drawing/2014/main" id="{4CF3C1CE-881F-8C73-1B0D-87E184A77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501317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97337BF-007D-5F1C-882C-F8F18597E6E4}"/>
              </a:ext>
            </a:extLst>
          </p:cNvPr>
          <p:cNvSpPr txBox="1"/>
          <p:nvPr/>
        </p:nvSpPr>
        <p:spPr>
          <a:xfrm>
            <a:off x="755576" y="3493807"/>
            <a:ext cx="1415772" cy="461665"/>
          </a:xfrm>
          <a:prstGeom prst="rect">
            <a:avLst/>
          </a:prstGeom>
          <a:noFill/>
        </p:spPr>
        <p:txBody>
          <a:bodyPr wrap="none" rtlCol="0">
            <a:spAutoFit/>
          </a:bodyPr>
          <a:lstStyle/>
          <a:p>
            <a:r>
              <a:rPr kumimoji="1" lang="ja-JP" altLang="en-US" sz="2400" dirty="0"/>
              <a:t>レジスタ</a:t>
            </a:r>
          </a:p>
        </p:txBody>
      </p:sp>
      <p:sp>
        <p:nvSpPr>
          <p:cNvPr id="13" name="テキスト ボックス 12">
            <a:extLst>
              <a:ext uri="{FF2B5EF4-FFF2-40B4-BE49-F238E27FC236}">
                <a16:creationId xmlns:a16="http://schemas.microsoft.com/office/drawing/2014/main" id="{16CDF78A-8737-B220-DA8A-4FF21D5BB6DD}"/>
              </a:ext>
            </a:extLst>
          </p:cNvPr>
          <p:cNvSpPr txBox="1"/>
          <p:nvPr/>
        </p:nvSpPr>
        <p:spPr>
          <a:xfrm>
            <a:off x="3419872" y="2708920"/>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4" name="テキスト ボックス 13">
            <a:extLst>
              <a:ext uri="{FF2B5EF4-FFF2-40B4-BE49-F238E27FC236}">
                <a16:creationId xmlns:a16="http://schemas.microsoft.com/office/drawing/2014/main" id="{1D99DAFA-C280-D3B2-62DC-3B226D3164C4}"/>
              </a:ext>
            </a:extLst>
          </p:cNvPr>
          <p:cNvSpPr txBox="1"/>
          <p:nvPr/>
        </p:nvSpPr>
        <p:spPr>
          <a:xfrm>
            <a:off x="6092552" y="372541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3E2870A5-237A-B7C1-84FC-CF3DC813D83C}"/>
              </a:ext>
            </a:extLst>
          </p:cNvPr>
          <p:cNvSpPr txBox="1"/>
          <p:nvPr/>
        </p:nvSpPr>
        <p:spPr>
          <a:xfrm>
            <a:off x="3372252" y="458112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sp>
        <p:nvSpPr>
          <p:cNvPr id="16" name="テキスト ボックス 15">
            <a:extLst>
              <a:ext uri="{FF2B5EF4-FFF2-40B4-BE49-F238E27FC236}">
                <a16:creationId xmlns:a16="http://schemas.microsoft.com/office/drawing/2014/main" id="{EF6F7EB7-B2DB-6A70-5A24-C2125F0E807C}"/>
              </a:ext>
            </a:extLst>
          </p:cNvPr>
          <p:cNvSpPr txBox="1"/>
          <p:nvPr/>
        </p:nvSpPr>
        <p:spPr>
          <a:xfrm>
            <a:off x="630713" y="6381328"/>
            <a:ext cx="7109639" cy="369332"/>
          </a:xfrm>
          <a:prstGeom prst="rect">
            <a:avLst/>
          </a:prstGeom>
          <a:noFill/>
        </p:spPr>
        <p:txBody>
          <a:bodyPr wrap="none" rtlCol="0">
            <a:spAutoFit/>
          </a:bodyPr>
          <a:lstStyle/>
          <a:p>
            <a:r>
              <a:rPr kumimoji="1" lang="ja-JP" altLang="en-US" dirty="0"/>
              <a:t>データをレジスタに載せて計算し、結果もレジスタに帰ってくる</a:t>
            </a:r>
          </a:p>
        </p:txBody>
      </p:sp>
    </p:spTree>
    <p:extLst>
      <p:ext uri="{BB962C8B-B14F-4D97-AF65-F5344CB8AC3E}">
        <p14:creationId xmlns:p14="http://schemas.microsoft.com/office/powerpoint/2010/main" val="4091442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B34402-11C5-02D3-D58A-E07EFA4EA95C}"/>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499BD7F-531C-F280-AC80-ABF95836768C}"/>
                  </a:ext>
                </a:extLst>
              </p:cNvPr>
              <p:cNvSpPr txBox="1"/>
              <p:nvPr/>
            </p:nvSpPr>
            <p:spPr>
              <a:xfrm>
                <a:off x="2699792" y="1628800"/>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3" name="テキスト ボックス 2">
                <a:extLst>
                  <a:ext uri="{FF2B5EF4-FFF2-40B4-BE49-F238E27FC236}">
                    <a16:creationId xmlns:a16="http://schemas.microsoft.com/office/drawing/2014/main" id="{8499BD7F-531C-F280-AC80-ABF95836768C}"/>
                  </a:ext>
                </a:extLst>
              </p:cNvPr>
              <p:cNvSpPr txBox="1">
                <a:spLocks noRot="1" noChangeAspect="1" noMove="1" noResize="1" noEditPoints="1" noAdjustHandles="1" noChangeArrowheads="1" noChangeShapeType="1" noTextEdit="1"/>
              </p:cNvSpPr>
              <p:nvPr/>
            </p:nvSpPr>
            <p:spPr>
              <a:xfrm>
                <a:off x="2699792" y="1628800"/>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FE912E9-6388-492D-88B8-71EB38471E21}"/>
              </a:ext>
            </a:extLst>
          </p:cNvPr>
          <p:cNvSpPr txBox="1"/>
          <p:nvPr/>
        </p:nvSpPr>
        <p:spPr>
          <a:xfrm>
            <a:off x="899592" y="1196752"/>
            <a:ext cx="2339102" cy="461665"/>
          </a:xfrm>
          <a:prstGeom prst="rect">
            <a:avLst/>
          </a:prstGeom>
          <a:noFill/>
        </p:spPr>
        <p:txBody>
          <a:bodyPr wrap="none" rtlCol="0">
            <a:spAutoFit/>
          </a:bodyPr>
          <a:lstStyle/>
          <a:p>
            <a:r>
              <a:rPr kumimoji="1" lang="ja-JP" altLang="en-US" sz="2400" dirty="0"/>
              <a:t>物体の加速度は</a:t>
            </a:r>
          </a:p>
        </p:txBody>
      </p:sp>
      <p:sp>
        <p:nvSpPr>
          <p:cNvPr id="5" name="テキスト ボックス 4">
            <a:extLst>
              <a:ext uri="{FF2B5EF4-FFF2-40B4-BE49-F238E27FC236}">
                <a16:creationId xmlns:a16="http://schemas.microsoft.com/office/drawing/2014/main" id="{E63BAD3A-F38D-F909-1B45-E35E4C76A79A}"/>
              </a:ext>
            </a:extLst>
          </p:cNvPr>
          <p:cNvSpPr txBox="1"/>
          <p:nvPr/>
        </p:nvSpPr>
        <p:spPr>
          <a:xfrm>
            <a:off x="4860032" y="1196752"/>
            <a:ext cx="3570208" cy="461665"/>
          </a:xfrm>
          <a:prstGeom prst="rect">
            <a:avLst/>
          </a:prstGeom>
          <a:noFill/>
        </p:spPr>
        <p:txBody>
          <a:bodyPr wrap="none" rtlCol="0">
            <a:spAutoFit/>
          </a:bodyPr>
          <a:lstStyle/>
          <a:p>
            <a:r>
              <a:rPr kumimoji="1" lang="ja-JP" altLang="en-US" sz="2400" dirty="0"/>
              <a:t>物体に働く力に比例する</a:t>
            </a:r>
          </a:p>
        </p:txBody>
      </p:sp>
      <p:sp>
        <p:nvSpPr>
          <p:cNvPr id="6" name="四角形: 角を丸くする 5">
            <a:extLst>
              <a:ext uri="{FF2B5EF4-FFF2-40B4-BE49-F238E27FC236}">
                <a16:creationId xmlns:a16="http://schemas.microsoft.com/office/drawing/2014/main" id="{B8E28444-80B8-C146-2B6F-C3BBDC757406}"/>
              </a:ext>
            </a:extLst>
          </p:cNvPr>
          <p:cNvSpPr/>
          <p:nvPr/>
        </p:nvSpPr>
        <p:spPr>
          <a:xfrm>
            <a:off x="2699792" y="1844824"/>
            <a:ext cx="1296144"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485FDED-C186-5696-13F0-522C5124196F}"/>
              </a:ext>
            </a:extLst>
          </p:cNvPr>
          <p:cNvSpPr/>
          <p:nvPr/>
        </p:nvSpPr>
        <p:spPr>
          <a:xfrm>
            <a:off x="4644008" y="1844824"/>
            <a:ext cx="648072"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B79CD062-FDD1-6236-6424-3D089FB70B41}"/>
              </a:ext>
            </a:extLst>
          </p:cNvPr>
          <p:cNvCxnSpPr>
            <a:stCxn id="4" idx="2"/>
            <a:endCxn id="6" idx="1"/>
          </p:cNvCxnSpPr>
          <p:nvPr/>
        </p:nvCxnSpPr>
        <p:spPr>
          <a:xfrm rot="16200000" flipH="1">
            <a:off x="2129246" y="1598313"/>
            <a:ext cx="510443" cy="63064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62C1FDC5-B089-8838-48A9-287AD2E77884}"/>
              </a:ext>
            </a:extLst>
          </p:cNvPr>
          <p:cNvCxnSpPr>
            <a:cxnSpLocks/>
            <a:stCxn id="5" idx="2"/>
            <a:endCxn id="7" idx="3"/>
          </p:cNvCxnSpPr>
          <p:nvPr/>
        </p:nvCxnSpPr>
        <p:spPr>
          <a:xfrm rot="5400000">
            <a:off x="5713387" y="1237110"/>
            <a:ext cx="510443" cy="135305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1E4FA1F-6CAF-AA55-A4CD-6357FF19A250}"/>
              </a:ext>
            </a:extLst>
          </p:cNvPr>
          <p:cNvSpPr txBox="1"/>
          <p:nvPr/>
        </p:nvSpPr>
        <p:spPr>
          <a:xfrm>
            <a:off x="2771800" y="2996952"/>
            <a:ext cx="2954655" cy="461665"/>
          </a:xfrm>
          <a:prstGeom prst="rect">
            <a:avLst/>
          </a:prstGeom>
          <a:noFill/>
          <a:ln>
            <a:solidFill>
              <a:schemeClr val="tx1"/>
            </a:solidFill>
          </a:ln>
        </p:spPr>
        <p:txBody>
          <a:bodyPr wrap="none" rtlCol="0">
            <a:spAutoFit/>
          </a:bodyPr>
          <a:lstStyle/>
          <a:p>
            <a:r>
              <a:rPr kumimoji="1" lang="ja-JP" altLang="en-US" sz="2400" dirty="0"/>
              <a:t>物体に働く力の分類</a:t>
            </a:r>
          </a:p>
        </p:txBody>
      </p:sp>
      <p:sp>
        <p:nvSpPr>
          <p:cNvPr id="14" name="テキスト ボックス 13">
            <a:extLst>
              <a:ext uri="{FF2B5EF4-FFF2-40B4-BE49-F238E27FC236}">
                <a16:creationId xmlns:a16="http://schemas.microsoft.com/office/drawing/2014/main" id="{0D09BFE4-A0A0-4E1D-328B-42E8609317EF}"/>
              </a:ext>
            </a:extLst>
          </p:cNvPr>
          <p:cNvSpPr txBox="1"/>
          <p:nvPr/>
        </p:nvSpPr>
        <p:spPr>
          <a:xfrm>
            <a:off x="1259632" y="3975447"/>
            <a:ext cx="800219" cy="461665"/>
          </a:xfrm>
          <a:prstGeom prst="rect">
            <a:avLst/>
          </a:prstGeom>
          <a:noFill/>
          <a:ln>
            <a:solidFill>
              <a:schemeClr val="tx1"/>
            </a:solidFill>
          </a:ln>
        </p:spPr>
        <p:txBody>
          <a:bodyPr wrap="none" rtlCol="0">
            <a:spAutoFit/>
          </a:bodyPr>
          <a:lstStyle/>
          <a:p>
            <a:r>
              <a:rPr kumimoji="1" lang="ja-JP" altLang="en-US" sz="2400" dirty="0"/>
              <a:t>外力</a:t>
            </a:r>
          </a:p>
        </p:txBody>
      </p:sp>
      <p:sp>
        <p:nvSpPr>
          <p:cNvPr id="15" name="テキスト ボックス 14">
            <a:extLst>
              <a:ext uri="{FF2B5EF4-FFF2-40B4-BE49-F238E27FC236}">
                <a16:creationId xmlns:a16="http://schemas.microsoft.com/office/drawing/2014/main" id="{AC813733-7D31-645C-4C3F-19B90BE92C5E}"/>
              </a:ext>
            </a:extLst>
          </p:cNvPr>
          <p:cNvSpPr txBox="1"/>
          <p:nvPr/>
        </p:nvSpPr>
        <p:spPr>
          <a:xfrm>
            <a:off x="5868144" y="3975447"/>
            <a:ext cx="1415772" cy="461665"/>
          </a:xfrm>
          <a:prstGeom prst="rect">
            <a:avLst/>
          </a:prstGeom>
          <a:noFill/>
          <a:ln>
            <a:solidFill>
              <a:schemeClr val="tx1"/>
            </a:solidFill>
          </a:ln>
        </p:spPr>
        <p:txBody>
          <a:bodyPr wrap="none" rtlCol="0">
            <a:spAutoFit/>
          </a:bodyPr>
          <a:lstStyle/>
          <a:p>
            <a:r>
              <a:rPr lang="ja-JP" altLang="en-US" sz="2400" dirty="0"/>
              <a:t>原子間</a:t>
            </a:r>
            <a:r>
              <a:rPr kumimoji="1" lang="ja-JP" altLang="en-US" sz="2400" dirty="0"/>
              <a:t>力</a:t>
            </a:r>
          </a:p>
        </p:txBody>
      </p:sp>
      <p:sp>
        <p:nvSpPr>
          <p:cNvPr id="16" name="テキスト ボックス 15">
            <a:extLst>
              <a:ext uri="{FF2B5EF4-FFF2-40B4-BE49-F238E27FC236}">
                <a16:creationId xmlns:a16="http://schemas.microsoft.com/office/drawing/2014/main" id="{0C6907A4-B7A4-8156-7E7B-8C45F07295B2}"/>
              </a:ext>
            </a:extLst>
          </p:cNvPr>
          <p:cNvSpPr txBox="1"/>
          <p:nvPr/>
        </p:nvSpPr>
        <p:spPr>
          <a:xfrm>
            <a:off x="755576" y="4653136"/>
            <a:ext cx="2262158" cy="646331"/>
          </a:xfrm>
          <a:prstGeom prst="rect">
            <a:avLst/>
          </a:prstGeom>
          <a:noFill/>
        </p:spPr>
        <p:txBody>
          <a:bodyPr wrap="none" rtlCol="0">
            <a:spAutoFit/>
          </a:bodyPr>
          <a:lstStyle/>
          <a:p>
            <a:r>
              <a:rPr kumimoji="1" lang="ja-JP" altLang="en-US" dirty="0"/>
              <a:t>重力</a:t>
            </a:r>
            <a:endParaRPr kumimoji="1" lang="en-US" altLang="ja-JP" dirty="0"/>
          </a:p>
          <a:p>
            <a:r>
              <a:rPr kumimoji="1" lang="ja-JP" altLang="en-US" dirty="0"/>
              <a:t>外場による振動など</a:t>
            </a:r>
          </a:p>
        </p:txBody>
      </p:sp>
      <p:sp>
        <p:nvSpPr>
          <p:cNvPr id="17" name="テキスト ボックス 16">
            <a:extLst>
              <a:ext uri="{FF2B5EF4-FFF2-40B4-BE49-F238E27FC236}">
                <a16:creationId xmlns:a16="http://schemas.microsoft.com/office/drawing/2014/main" id="{56F63A6E-DA3A-163D-8512-9E2F8E69E7A1}"/>
              </a:ext>
            </a:extLst>
          </p:cNvPr>
          <p:cNvSpPr txBox="1"/>
          <p:nvPr/>
        </p:nvSpPr>
        <p:spPr>
          <a:xfrm>
            <a:off x="7164288" y="4983559"/>
            <a:ext cx="1107996" cy="461665"/>
          </a:xfrm>
          <a:prstGeom prst="rect">
            <a:avLst/>
          </a:prstGeom>
          <a:noFill/>
          <a:ln>
            <a:solidFill>
              <a:schemeClr val="tx1"/>
            </a:solidFill>
          </a:ln>
        </p:spPr>
        <p:txBody>
          <a:bodyPr wrap="none" rtlCol="0">
            <a:spAutoFit/>
          </a:bodyPr>
          <a:lstStyle/>
          <a:p>
            <a:r>
              <a:rPr lang="ja-JP" altLang="en-US" sz="2400" dirty="0"/>
              <a:t>多体力</a:t>
            </a:r>
            <a:endParaRPr kumimoji="1" lang="ja-JP" altLang="en-US" sz="2400" dirty="0"/>
          </a:p>
        </p:txBody>
      </p:sp>
      <p:sp>
        <p:nvSpPr>
          <p:cNvPr id="18" name="テキスト ボックス 17">
            <a:extLst>
              <a:ext uri="{FF2B5EF4-FFF2-40B4-BE49-F238E27FC236}">
                <a16:creationId xmlns:a16="http://schemas.microsoft.com/office/drawing/2014/main" id="{F59E341F-815B-1C98-5236-B24381198F53}"/>
              </a:ext>
            </a:extLst>
          </p:cNvPr>
          <p:cNvSpPr txBox="1"/>
          <p:nvPr/>
        </p:nvSpPr>
        <p:spPr>
          <a:xfrm>
            <a:off x="4932040" y="4983559"/>
            <a:ext cx="1107996" cy="461665"/>
          </a:xfrm>
          <a:prstGeom prst="rect">
            <a:avLst/>
          </a:prstGeom>
          <a:noFill/>
          <a:ln>
            <a:solidFill>
              <a:schemeClr val="tx1"/>
            </a:solidFill>
          </a:ln>
        </p:spPr>
        <p:txBody>
          <a:bodyPr wrap="none" rtlCol="0">
            <a:spAutoFit/>
          </a:bodyPr>
          <a:lstStyle/>
          <a:p>
            <a:r>
              <a:rPr lang="ja-JP" altLang="en-US" sz="2400" dirty="0"/>
              <a:t>二体力</a:t>
            </a:r>
            <a:endParaRPr kumimoji="1" lang="ja-JP" altLang="en-US" sz="2400" dirty="0"/>
          </a:p>
        </p:txBody>
      </p:sp>
      <p:cxnSp>
        <p:nvCxnSpPr>
          <p:cNvPr id="26" name="コネクタ: カギ線 25">
            <a:extLst>
              <a:ext uri="{FF2B5EF4-FFF2-40B4-BE49-F238E27FC236}">
                <a16:creationId xmlns:a16="http://schemas.microsoft.com/office/drawing/2014/main" id="{AB3E3777-3F50-623C-7254-BCF5385EC9FB}"/>
              </a:ext>
            </a:extLst>
          </p:cNvPr>
          <p:cNvCxnSpPr>
            <a:stCxn id="13" idx="2"/>
            <a:endCxn id="14" idx="0"/>
          </p:cNvCxnSpPr>
          <p:nvPr/>
        </p:nvCxnSpPr>
        <p:spPr>
          <a:xfrm rot="5400000">
            <a:off x="2696020" y="2422339"/>
            <a:ext cx="516830" cy="258938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F98E7F3D-81B3-E678-7A11-F07B957291B3}"/>
              </a:ext>
            </a:extLst>
          </p:cNvPr>
          <p:cNvCxnSpPr>
            <a:stCxn id="13" idx="2"/>
            <a:endCxn id="15" idx="0"/>
          </p:cNvCxnSpPr>
          <p:nvPr/>
        </p:nvCxnSpPr>
        <p:spPr>
          <a:xfrm rot="16200000" flipH="1">
            <a:off x="5154164" y="2553581"/>
            <a:ext cx="516830" cy="23269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906F0C91-CA14-1D93-D467-A8BEDE71C8B0}"/>
              </a:ext>
            </a:extLst>
          </p:cNvPr>
          <p:cNvCxnSpPr>
            <a:stCxn id="15" idx="2"/>
            <a:endCxn id="17" idx="0"/>
          </p:cNvCxnSpPr>
          <p:nvPr/>
        </p:nvCxnSpPr>
        <p:spPr>
          <a:xfrm rot="16200000" flipH="1">
            <a:off x="6873935" y="4139207"/>
            <a:ext cx="546447" cy="114225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97FCC0A0-1871-3825-3455-13DE435DC127}"/>
              </a:ext>
            </a:extLst>
          </p:cNvPr>
          <p:cNvCxnSpPr>
            <a:stCxn id="15" idx="2"/>
            <a:endCxn id="18" idx="0"/>
          </p:cNvCxnSpPr>
          <p:nvPr/>
        </p:nvCxnSpPr>
        <p:spPr>
          <a:xfrm rot="5400000">
            <a:off x="5757811" y="4165339"/>
            <a:ext cx="546447" cy="108999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F90D758-4A5A-06E0-AC7E-E795F4389B76}"/>
              </a:ext>
            </a:extLst>
          </p:cNvPr>
          <p:cNvSpPr txBox="1"/>
          <p:nvPr/>
        </p:nvSpPr>
        <p:spPr>
          <a:xfrm>
            <a:off x="4139952" y="5661248"/>
            <a:ext cx="2492990" cy="646331"/>
          </a:xfrm>
          <a:prstGeom prst="rect">
            <a:avLst/>
          </a:prstGeom>
          <a:noFill/>
        </p:spPr>
        <p:txBody>
          <a:bodyPr wrap="none" rtlCol="0">
            <a:spAutoFit/>
          </a:bodyPr>
          <a:lstStyle/>
          <a:p>
            <a:r>
              <a:rPr kumimoji="1" lang="ja-JP" altLang="en-US"/>
              <a:t>ファンデルワールス力</a:t>
            </a:r>
            <a:endParaRPr kumimoji="1" lang="en-US" altLang="ja-JP"/>
          </a:p>
          <a:p>
            <a:r>
              <a:rPr lang="ja-JP" altLang="en-US"/>
              <a:t>バネなど</a:t>
            </a:r>
            <a:endParaRPr kumimoji="1" lang="ja-JP" altLang="en-US"/>
          </a:p>
        </p:txBody>
      </p:sp>
      <p:sp>
        <p:nvSpPr>
          <p:cNvPr id="34" name="テキスト ボックス 33">
            <a:extLst>
              <a:ext uri="{FF2B5EF4-FFF2-40B4-BE49-F238E27FC236}">
                <a16:creationId xmlns:a16="http://schemas.microsoft.com/office/drawing/2014/main" id="{38F97044-C757-CF17-26E9-3F201EFC7B21}"/>
              </a:ext>
            </a:extLst>
          </p:cNvPr>
          <p:cNvSpPr txBox="1"/>
          <p:nvPr/>
        </p:nvSpPr>
        <p:spPr>
          <a:xfrm>
            <a:off x="7208420" y="5661248"/>
            <a:ext cx="1569660" cy="369332"/>
          </a:xfrm>
          <a:prstGeom prst="rect">
            <a:avLst/>
          </a:prstGeom>
          <a:noFill/>
        </p:spPr>
        <p:txBody>
          <a:bodyPr wrap="none" rtlCol="0">
            <a:spAutoFit/>
          </a:bodyPr>
          <a:lstStyle/>
          <a:p>
            <a:r>
              <a:rPr kumimoji="1" lang="ja-JP" altLang="en-US"/>
              <a:t>曲げ弾性など</a:t>
            </a:r>
          </a:p>
        </p:txBody>
      </p:sp>
    </p:spTree>
    <p:extLst>
      <p:ext uri="{BB962C8B-B14F-4D97-AF65-F5344CB8AC3E}">
        <p14:creationId xmlns:p14="http://schemas.microsoft.com/office/powerpoint/2010/main" val="204555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718347-101E-8B27-014C-5EA51812E243}"/>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9B2C08D5-2B13-72A4-0981-713A14F3FC26}"/>
              </a:ext>
            </a:extLst>
          </p:cNvPr>
          <p:cNvSpPr txBox="1"/>
          <p:nvPr/>
        </p:nvSpPr>
        <p:spPr>
          <a:xfrm>
            <a:off x="323528" y="1095127"/>
            <a:ext cx="8494633" cy="461665"/>
          </a:xfrm>
          <a:prstGeom prst="rect">
            <a:avLst/>
          </a:prstGeom>
          <a:noFill/>
        </p:spPr>
        <p:txBody>
          <a:bodyPr wrap="none" rtlCol="0">
            <a:spAutoFit/>
          </a:bodyPr>
          <a:lstStyle/>
          <a:p>
            <a:r>
              <a:rPr kumimoji="1" lang="ja-JP" altLang="en-US" sz="2400" dirty="0">
                <a:solidFill>
                  <a:srgbClr val="011893"/>
                </a:solidFill>
              </a:rPr>
              <a:t>整数</a:t>
            </a:r>
            <a:r>
              <a:rPr kumimoji="1" lang="ja-JP" altLang="en-US" sz="2400" dirty="0"/>
              <a:t>と</a:t>
            </a:r>
            <a:r>
              <a:rPr kumimoji="1" lang="ja-JP" altLang="en-US" sz="2400" dirty="0">
                <a:solidFill>
                  <a:srgbClr val="011893"/>
                </a:solidFill>
              </a:rPr>
              <a:t>浮動小数点数</a:t>
            </a:r>
            <a:r>
              <a:rPr kumimoji="1" lang="ja-JP" altLang="en-US" sz="2400" dirty="0"/>
              <a:t>は異なる</a:t>
            </a:r>
            <a:r>
              <a:rPr kumimoji="1" lang="ja-JP" altLang="en-US" sz="2400" dirty="0">
                <a:solidFill>
                  <a:srgbClr val="011893"/>
                </a:solidFill>
              </a:rPr>
              <a:t>レジスタ</a:t>
            </a:r>
            <a:r>
              <a:rPr kumimoji="1" lang="ja-JP" altLang="en-US" sz="2400" dirty="0"/>
              <a:t>、異なる</a:t>
            </a:r>
            <a:r>
              <a:rPr kumimoji="1" lang="ja-JP" altLang="en-US" sz="2400" dirty="0">
                <a:solidFill>
                  <a:srgbClr val="011893"/>
                </a:solidFill>
              </a:rPr>
              <a:t>演算器</a:t>
            </a:r>
            <a:r>
              <a:rPr kumimoji="1" lang="ja-JP" altLang="en-US" sz="2400" dirty="0"/>
              <a:t>を使う</a:t>
            </a:r>
          </a:p>
        </p:txBody>
      </p:sp>
      <p:pic>
        <p:nvPicPr>
          <p:cNvPr id="4" name="Picture 2" descr="樹脂パレットのイラスト（荷台）">
            <a:extLst>
              <a:ext uri="{FF2B5EF4-FFF2-40B4-BE49-F238E27FC236}">
                <a16:creationId xmlns:a16="http://schemas.microsoft.com/office/drawing/2014/main" id="{69929E42-0CB6-569E-1D25-538B468F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535287"/>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木製パレットのイラスト（荷台）">
            <a:extLst>
              <a:ext uri="{FF2B5EF4-FFF2-40B4-BE49-F238E27FC236}">
                <a16:creationId xmlns:a16="http://schemas.microsoft.com/office/drawing/2014/main" id="{8BFBA738-C1EE-D748-91C2-740C4C3E4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463279"/>
            <a:ext cx="1728192" cy="144736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946A460-450F-4129-538A-162465BC6F93}"/>
              </a:ext>
            </a:extLst>
          </p:cNvPr>
          <p:cNvSpPr txBox="1"/>
          <p:nvPr/>
        </p:nvSpPr>
        <p:spPr>
          <a:xfrm>
            <a:off x="1259632" y="2031231"/>
            <a:ext cx="2031325" cy="461665"/>
          </a:xfrm>
          <a:prstGeom prst="rect">
            <a:avLst/>
          </a:prstGeom>
          <a:noFill/>
        </p:spPr>
        <p:txBody>
          <a:bodyPr wrap="none" rtlCol="0">
            <a:spAutoFit/>
          </a:bodyPr>
          <a:lstStyle/>
          <a:p>
            <a:r>
              <a:rPr lang="ja-JP" altLang="en-US" sz="2400" dirty="0"/>
              <a:t>整数</a:t>
            </a:r>
            <a:r>
              <a:rPr kumimoji="1" lang="ja-JP" altLang="en-US" sz="2400" dirty="0"/>
              <a:t>レジスタ</a:t>
            </a:r>
            <a:endParaRPr kumimoji="1" lang="en-US" altLang="ja-JP" sz="2400" dirty="0"/>
          </a:p>
        </p:txBody>
      </p:sp>
      <p:sp>
        <p:nvSpPr>
          <p:cNvPr id="7" name="テキスト ボックス 6">
            <a:extLst>
              <a:ext uri="{FF2B5EF4-FFF2-40B4-BE49-F238E27FC236}">
                <a16:creationId xmlns:a16="http://schemas.microsoft.com/office/drawing/2014/main" id="{96022A0A-AD82-C7D2-AEEF-5FCDBFB2DACE}"/>
              </a:ext>
            </a:extLst>
          </p:cNvPr>
          <p:cNvSpPr txBox="1"/>
          <p:nvPr/>
        </p:nvSpPr>
        <p:spPr>
          <a:xfrm>
            <a:off x="4713689" y="2031231"/>
            <a:ext cx="2954655" cy="461665"/>
          </a:xfrm>
          <a:prstGeom prst="rect">
            <a:avLst/>
          </a:prstGeom>
          <a:noFill/>
        </p:spPr>
        <p:txBody>
          <a:bodyPr wrap="none" rtlCol="0">
            <a:spAutoFit/>
          </a:bodyPr>
          <a:lstStyle/>
          <a:p>
            <a:r>
              <a:rPr kumimoji="1" lang="ja-JP" altLang="en-US" sz="2400" dirty="0"/>
              <a:t>浮動小数点レジスタ</a:t>
            </a:r>
          </a:p>
        </p:txBody>
      </p:sp>
      <p:pic>
        <p:nvPicPr>
          <p:cNvPr id="8" name="Picture 2" descr="ä¼ç¤¾ã®å»ºç©ã®ã¢ã¤ã³ã³ï¼å·¥å ´ï¼">
            <a:extLst>
              <a:ext uri="{FF2B5EF4-FFF2-40B4-BE49-F238E27FC236}">
                <a16:creationId xmlns:a16="http://schemas.microsoft.com/office/drawing/2014/main" id="{E5DD0F96-F96B-9977-B5BD-C19E5DB31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4983559"/>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B476E06-1F22-A68F-AF6E-87128DCCE51B}"/>
              </a:ext>
            </a:extLst>
          </p:cNvPr>
          <p:cNvSpPr txBox="1"/>
          <p:nvPr/>
        </p:nvSpPr>
        <p:spPr>
          <a:xfrm>
            <a:off x="1331640" y="5919663"/>
            <a:ext cx="1723549" cy="461665"/>
          </a:xfrm>
          <a:prstGeom prst="rect">
            <a:avLst/>
          </a:prstGeom>
          <a:noFill/>
        </p:spPr>
        <p:txBody>
          <a:bodyPr wrap="none" rtlCol="0">
            <a:spAutoFit/>
          </a:bodyPr>
          <a:lstStyle/>
          <a:p>
            <a:r>
              <a:rPr lang="ja-JP" altLang="en-US" sz="2400" dirty="0"/>
              <a:t>整数演算器</a:t>
            </a:r>
            <a:endParaRPr kumimoji="1" lang="ja-JP" altLang="en-US" sz="2400" dirty="0"/>
          </a:p>
        </p:txBody>
      </p:sp>
      <p:pic>
        <p:nvPicPr>
          <p:cNvPr id="10" name="Picture 2" descr="ä¼ç¤¾ã®å»ºç©ã®ã¢ã¤ã³ã³ï¼å·¥å ´ï¼">
            <a:extLst>
              <a:ext uri="{FF2B5EF4-FFF2-40B4-BE49-F238E27FC236}">
                <a16:creationId xmlns:a16="http://schemas.microsoft.com/office/drawing/2014/main" id="{AB7384E9-CD72-2980-0C05-D13519ED8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771" y="4983559"/>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8C8E249-F0DE-9559-ABC7-8A85EF637BD9}"/>
              </a:ext>
            </a:extLst>
          </p:cNvPr>
          <p:cNvSpPr txBox="1"/>
          <p:nvPr/>
        </p:nvSpPr>
        <p:spPr>
          <a:xfrm>
            <a:off x="5148064" y="5919663"/>
            <a:ext cx="2339102" cy="461665"/>
          </a:xfrm>
          <a:prstGeom prst="rect">
            <a:avLst/>
          </a:prstGeom>
          <a:noFill/>
        </p:spPr>
        <p:txBody>
          <a:bodyPr wrap="none" rtlCol="0">
            <a:spAutoFit/>
          </a:bodyPr>
          <a:lstStyle/>
          <a:p>
            <a:r>
              <a:rPr lang="ja-JP" altLang="en-US" sz="2400" dirty="0"/>
              <a:t>浮動小数演算器</a:t>
            </a:r>
            <a:endParaRPr kumimoji="1" lang="ja-JP" altLang="en-US" sz="2400" dirty="0"/>
          </a:p>
        </p:txBody>
      </p:sp>
      <p:sp>
        <p:nvSpPr>
          <p:cNvPr id="12" name="上下矢印 3">
            <a:extLst>
              <a:ext uri="{FF2B5EF4-FFF2-40B4-BE49-F238E27FC236}">
                <a16:creationId xmlns:a16="http://schemas.microsoft.com/office/drawing/2014/main" id="{E280B3AB-8C3D-094F-0057-0CBFC22AAAA5}"/>
              </a:ext>
            </a:extLst>
          </p:cNvPr>
          <p:cNvSpPr/>
          <p:nvPr/>
        </p:nvSpPr>
        <p:spPr>
          <a:xfrm>
            <a:off x="2051720" y="4119463"/>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下矢印 12">
            <a:extLst>
              <a:ext uri="{FF2B5EF4-FFF2-40B4-BE49-F238E27FC236}">
                <a16:creationId xmlns:a16="http://schemas.microsoft.com/office/drawing/2014/main" id="{C59C36F3-9FA2-FB2D-3353-B9BBC815D40B}"/>
              </a:ext>
            </a:extLst>
          </p:cNvPr>
          <p:cNvSpPr/>
          <p:nvPr/>
        </p:nvSpPr>
        <p:spPr>
          <a:xfrm>
            <a:off x="6012160" y="4119463"/>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199300B-2F69-B1AD-F834-EDB3A415995C}"/>
              </a:ext>
            </a:extLst>
          </p:cNvPr>
          <p:cNvSpPr txBox="1"/>
          <p:nvPr/>
        </p:nvSpPr>
        <p:spPr>
          <a:xfrm>
            <a:off x="251520" y="4335487"/>
            <a:ext cx="1620957" cy="523220"/>
          </a:xfrm>
          <a:prstGeom prst="rect">
            <a:avLst/>
          </a:prstGeom>
          <a:noFill/>
        </p:spPr>
        <p:txBody>
          <a:bodyPr wrap="none" rtlCol="0">
            <a:spAutoFit/>
          </a:bodyPr>
          <a:lstStyle/>
          <a:p>
            <a:r>
              <a:rPr lang="ja-JP" altLang="en-US" sz="1400" dirty="0"/>
              <a:t>整数レジスタ</a:t>
            </a:r>
            <a:endParaRPr lang="en-US" altLang="ja-JP" sz="1400" dirty="0"/>
          </a:p>
          <a:p>
            <a:r>
              <a:rPr kumimoji="1" lang="ja-JP" altLang="en-US" sz="1400" dirty="0"/>
              <a:t>しか受け付けない</a:t>
            </a:r>
          </a:p>
        </p:txBody>
      </p:sp>
      <p:sp>
        <p:nvSpPr>
          <p:cNvPr id="15" name="テキスト ボックス 14">
            <a:extLst>
              <a:ext uri="{FF2B5EF4-FFF2-40B4-BE49-F238E27FC236}">
                <a16:creationId xmlns:a16="http://schemas.microsoft.com/office/drawing/2014/main" id="{566F66E7-BE3F-8F11-E0CB-CC8B9905A6B6}"/>
              </a:ext>
            </a:extLst>
          </p:cNvPr>
          <p:cNvSpPr txBox="1"/>
          <p:nvPr/>
        </p:nvSpPr>
        <p:spPr>
          <a:xfrm>
            <a:off x="6804248" y="4244315"/>
            <a:ext cx="1800493" cy="523220"/>
          </a:xfrm>
          <a:prstGeom prst="rect">
            <a:avLst/>
          </a:prstGeom>
          <a:noFill/>
        </p:spPr>
        <p:txBody>
          <a:bodyPr wrap="none" rtlCol="0">
            <a:spAutoFit/>
          </a:bodyPr>
          <a:lstStyle/>
          <a:p>
            <a:r>
              <a:rPr lang="ja-JP" altLang="en-US" sz="1400" dirty="0"/>
              <a:t>浮動小数点レジスタ</a:t>
            </a:r>
            <a:endParaRPr lang="en-US" altLang="ja-JP" sz="1400" dirty="0"/>
          </a:p>
          <a:p>
            <a:r>
              <a:rPr kumimoji="1" lang="ja-JP" altLang="en-US" sz="1400" dirty="0"/>
              <a:t>しか受け付けない</a:t>
            </a:r>
          </a:p>
        </p:txBody>
      </p:sp>
      <p:sp>
        <p:nvSpPr>
          <p:cNvPr id="16" name="上下矢印 13">
            <a:extLst>
              <a:ext uri="{FF2B5EF4-FFF2-40B4-BE49-F238E27FC236}">
                <a16:creationId xmlns:a16="http://schemas.microsoft.com/office/drawing/2014/main" id="{2726E13F-8601-E20F-3337-C84749DC35C6}"/>
              </a:ext>
            </a:extLst>
          </p:cNvPr>
          <p:cNvSpPr/>
          <p:nvPr/>
        </p:nvSpPr>
        <p:spPr>
          <a:xfrm rot="18317732">
            <a:off x="4036061" y="3375373"/>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下矢印 17">
            <a:extLst>
              <a:ext uri="{FF2B5EF4-FFF2-40B4-BE49-F238E27FC236}">
                <a16:creationId xmlns:a16="http://schemas.microsoft.com/office/drawing/2014/main" id="{FE22F931-431F-53EE-0E82-C60DD54AF677}"/>
              </a:ext>
            </a:extLst>
          </p:cNvPr>
          <p:cNvSpPr/>
          <p:nvPr/>
        </p:nvSpPr>
        <p:spPr>
          <a:xfrm rot="3301484">
            <a:off x="4032664" y="3370430"/>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descr="バツのマークのイラスト「×」">
            <a:extLst>
              <a:ext uri="{FF2B5EF4-FFF2-40B4-BE49-F238E27FC236}">
                <a16:creationId xmlns:a16="http://schemas.microsoft.com/office/drawing/2014/main" id="{0FD2726E-2879-388D-42FA-FF7B5F02C8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7904" y="4119463"/>
            <a:ext cx="936104"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74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2A8D790-107E-B532-349A-C37C99722E6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F5C8AF92-372E-E664-4DDC-04838430064D}"/>
              </a:ext>
            </a:extLst>
          </p:cNvPr>
          <p:cNvSpPr txBox="1"/>
          <p:nvPr/>
        </p:nvSpPr>
        <p:spPr>
          <a:xfrm>
            <a:off x="755576" y="1124744"/>
            <a:ext cx="7037504" cy="1077218"/>
          </a:xfrm>
          <a:prstGeom prst="rect">
            <a:avLst/>
          </a:prstGeom>
          <a:noFill/>
        </p:spPr>
        <p:txBody>
          <a:bodyPr wrap="none" rtlCol="0">
            <a:spAutoFit/>
          </a:bodyPr>
          <a:lstStyle/>
          <a:p>
            <a:r>
              <a:rPr kumimoji="1" lang="ja-JP" altLang="en-US" sz="3200" dirty="0"/>
              <a:t>レジスタには</a:t>
            </a:r>
            <a:r>
              <a:rPr kumimoji="1" lang="ja-JP" altLang="en-US" sz="3200" dirty="0">
                <a:solidFill>
                  <a:srgbClr val="011893"/>
                </a:solidFill>
              </a:rPr>
              <a:t>長さ</a:t>
            </a:r>
            <a:r>
              <a:rPr kumimoji="1" lang="ja-JP" altLang="en-US" sz="3200" dirty="0"/>
              <a:t>がある</a:t>
            </a:r>
            <a:endParaRPr kumimoji="1" lang="en-US" altLang="ja-JP" sz="3200" dirty="0"/>
          </a:p>
          <a:p>
            <a:r>
              <a:rPr lang="ja-JP" altLang="en-US" sz="3200" dirty="0"/>
              <a:t>レジスタの長さは</a:t>
            </a:r>
            <a:r>
              <a:rPr lang="ja-JP" altLang="en-US" sz="3200" dirty="0">
                <a:solidFill>
                  <a:srgbClr val="011893"/>
                </a:solidFill>
              </a:rPr>
              <a:t>ビット数</a:t>
            </a:r>
            <a:r>
              <a:rPr lang="en-US" altLang="ja-JP" sz="3200" dirty="0"/>
              <a:t>(bit)</a:t>
            </a:r>
            <a:r>
              <a:rPr lang="ja-JP" altLang="en-US" sz="3200" dirty="0"/>
              <a:t>で表す</a:t>
            </a:r>
            <a:endParaRPr lang="en-US" altLang="ja-JP" sz="3200" dirty="0"/>
          </a:p>
        </p:txBody>
      </p:sp>
      <p:sp>
        <p:nvSpPr>
          <p:cNvPr id="4" name="テキスト ボックス 3">
            <a:extLst>
              <a:ext uri="{FF2B5EF4-FFF2-40B4-BE49-F238E27FC236}">
                <a16:creationId xmlns:a16="http://schemas.microsoft.com/office/drawing/2014/main" id="{0955028F-FBCE-22E1-FB31-824D5F881824}"/>
              </a:ext>
            </a:extLst>
          </p:cNvPr>
          <p:cNvSpPr txBox="1"/>
          <p:nvPr/>
        </p:nvSpPr>
        <p:spPr>
          <a:xfrm>
            <a:off x="1187624" y="2348880"/>
            <a:ext cx="2646878" cy="461665"/>
          </a:xfrm>
          <a:prstGeom prst="rect">
            <a:avLst/>
          </a:prstGeom>
          <a:noFill/>
        </p:spPr>
        <p:txBody>
          <a:bodyPr wrap="none" rtlCol="0">
            <a:spAutoFit/>
          </a:bodyPr>
          <a:lstStyle/>
          <a:p>
            <a:r>
              <a:rPr kumimoji="1" lang="en-US" altLang="ja-JP" sz="2400" dirty="0"/>
              <a:t>32</a:t>
            </a:r>
            <a:r>
              <a:rPr kumimoji="1" lang="ja-JP" altLang="en-US" sz="2400" dirty="0"/>
              <a:t>ビットレジスタ</a:t>
            </a:r>
          </a:p>
        </p:txBody>
      </p:sp>
      <p:sp>
        <p:nvSpPr>
          <p:cNvPr id="5" name="テキスト ボックス 4">
            <a:extLst>
              <a:ext uri="{FF2B5EF4-FFF2-40B4-BE49-F238E27FC236}">
                <a16:creationId xmlns:a16="http://schemas.microsoft.com/office/drawing/2014/main" id="{9CCEB775-1EE8-AA21-2DFD-7BD27C439C40}"/>
              </a:ext>
            </a:extLst>
          </p:cNvPr>
          <p:cNvSpPr txBox="1"/>
          <p:nvPr/>
        </p:nvSpPr>
        <p:spPr>
          <a:xfrm>
            <a:off x="4572000" y="2348880"/>
            <a:ext cx="2646878" cy="461665"/>
          </a:xfrm>
          <a:prstGeom prst="rect">
            <a:avLst/>
          </a:prstGeom>
          <a:noFill/>
        </p:spPr>
        <p:txBody>
          <a:bodyPr wrap="none" rtlCol="0">
            <a:spAutoFit/>
          </a:bodyPr>
          <a:lstStyle/>
          <a:p>
            <a:r>
              <a:rPr kumimoji="1" lang="en-US" altLang="ja-JP" sz="2400" dirty="0"/>
              <a:t>64</a:t>
            </a:r>
            <a:r>
              <a:rPr kumimoji="1" lang="ja-JP" altLang="en-US" sz="2400" dirty="0"/>
              <a:t>ビットレジスタ</a:t>
            </a:r>
          </a:p>
        </p:txBody>
      </p:sp>
      <p:sp>
        <p:nvSpPr>
          <p:cNvPr id="6" name="テキスト ボックス 5">
            <a:extLst>
              <a:ext uri="{FF2B5EF4-FFF2-40B4-BE49-F238E27FC236}">
                <a16:creationId xmlns:a16="http://schemas.microsoft.com/office/drawing/2014/main" id="{869C3DA0-33A6-5DF9-A1CE-80637E770669}"/>
              </a:ext>
            </a:extLst>
          </p:cNvPr>
          <p:cNvSpPr txBox="1"/>
          <p:nvPr/>
        </p:nvSpPr>
        <p:spPr>
          <a:xfrm>
            <a:off x="1043608" y="4437112"/>
            <a:ext cx="6647974" cy="830997"/>
          </a:xfrm>
          <a:prstGeom prst="rect">
            <a:avLst/>
          </a:prstGeom>
          <a:noFill/>
        </p:spPr>
        <p:txBody>
          <a:bodyPr wrap="none" rtlCol="0">
            <a:spAutoFit/>
          </a:bodyPr>
          <a:lstStyle/>
          <a:p>
            <a:r>
              <a:rPr lang="ja-JP" altLang="en-US" sz="2400" dirty="0"/>
              <a:t>ハードウェアやソフトウェアの「ビット数」は</a:t>
            </a:r>
            <a:endParaRPr lang="en-US" altLang="ja-JP" sz="2400" dirty="0"/>
          </a:p>
          <a:p>
            <a:r>
              <a:rPr lang="ja-JP" altLang="en-US" sz="2400" dirty="0"/>
              <a:t>対応する</a:t>
            </a:r>
            <a:r>
              <a:rPr lang="ja-JP" altLang="en-US" sz="2400" dirty="0">
                <a:solidFill>
                  <a:srgbClr val="011893"/>
                </a:solidFill>
              </a:rPr>
              <a:t>整数レジスタ</a:t>
            </a:r>
            <a:r>
              <a:rPr lang="ja-JP" altLang="en-US" sz="2400" dirty="0"/>
              <a:t>のビット数で決まる</a:t>
            </a:r>
            <a:endParaRPr kumimoji="1" lang="ja-JP" altLang="en-US" sz="2400" dirty="0"/>
          </a:p>
        </p:txBody>
      </p:sp>
      <p:sp>
        <p:nvSpPr>
          <p:cNvPr id="7" name="テキスト ボックス 6">
            <a:extLst>
              <a:ext uri="{FF2B5EF4-FFF2-40B4-BE49-F238E27FC236}">
                <a16:creationId xmlns:a16="http://schemas.microsoft.com/office/drawing/2014/main" id="{93FCAF0D-9886-FB98-0F24-8FD4EC8AB5A3}"/>
              </a:ext>
            </a:extLst>
          </p:cNvPr>
          <p:cNvSpPr txBox="1"/>
          <p:nvPr/>
        </p:nvSpPr>
        <p:spPr>
          <a:xfrm>
            <a:off x="179512" y="5733256"/>
            <a:ext cx="1338828" cy="369332"/>
          </a:xfrm>
          <a:prstGeom prst="rect">
            <a:avLst/>
          </a:prstGeom>
          <a:noFill/>
        </p:spPr>
        <p:txBody>
          <a:bodyPr wrap="none" rtlCol="0">
            <a:spAutoFit/>
          </a:bodyPr>
          <a:lstStyle/>
          <a:p>
            <a:r>
              <a:rPr lang="ja-JP" altLang="en-US" dirty="0"/>
              <a:t>ファミコン</a:t>
            </a:r>
            <a:endParaRPr kumimoji="1" lang="ja-JP" altLang="en-US" dirty="0"/>
          </a:p>
        </p:txBody>
      </p:sp>
      <p:sp>
        <p:nvSpPr>
          <p:cNvPr id="8" name="テキスト ボックス 7">
            <a:extLst>
              <a:ext uri="{FF2B5EF4-FFF2-40B4-BE49-F238E27FC236}">
                <a16:creationId xmlns:a16="http://schemas.microsoft.com/office/drawing/2014/main" id="{8ACF4C12-76D6-202B-2E92-B64A0C6D66CA}"/>
              </a:ext>
            </a:extLst>
          </p:cNvPr>
          <p:cNvSpPr txBox="1"/>
          <p:nvPr/>
        </p:nvSpPr>
        <p:spPr>
          <a:xfrm>
            <a:off x="323528" y="6093296"/>
            <a:ext cx="992579" cy="369332"/>
          </a:xfrm>
          <a:prstGeom prst="rect">
            <a:avLst/>
          </a:prstGeom>
          <a:noFill/>
        </p:spPr>
        <p:txBody>
          <a:bodyPr wrap="none" rtlCol="0">
            <a:spAutoFit/>
          </a:bodyPr>
          <a:lstStyle/>
          <a:p>
            <a:r>
              <a:rPr kumimoji="1" lang="en-US" altLang="ja-JP" dirty="0"/>
              <a:t>8</a:t>
            </a:r>
            <a:r>
              <a:rPr kumimoji="1" lang="ja-JP" altLang="en-US" dirty="0"/>
              <a:t>ビット</a:t>
            </a:r>
          </a:p>
        </p:txBody>
      </p:sp>
      <p:sp>
        <p:nvSpPr>
          <p:cNvPr id="9" name="テキスト ボックス 8">
            <a:extLst>
              <a:ext uri="{FF2B5EF4-FFF2-40B4-BE49-F238E27FC236}">
                <a16:creationId xmlns:a16="http://schemas.microsoft.com/office/drawing/2014/main" id="{BE0C14EB-824C-9140-6A9B-54E89BE4E0AF}"/>
              </a:ext>
            </a:extLst>
          </p:cNvPr>
          <p:cNvSpPr txBox="1"/>
          <p:nvPr/>
        </p:nvSpPr>
        <p:spPr>
          <a:xfrm>
            <a:off x="2123728" y="5733256"/>
            <a:ext cx="1338828" cy="369332"/>
          </a:xfrm>
          <a:prstGeom prst="rect">
            <a:avLst/>
          </a:prstGeom>
          <a:noFill/>
        </p:spPr>
        <p:txBody>
          <a:bodyPr wrap="none" rtlCol="0">
            <a:spAutoFit/>
          </a:bodyPr>
          <a:lstStyle/>
          <a:p>
            <a:r>
              <a:rPr lang="ja-JP" altLang="en-US" dirty="0"/>
              <a:t>スーファミ</a:t>
            </a:r>
            <a:endParaRPr kumimoji="1" lang="ja-JP" altLang="en-US" dirty="0"/>
          </a:p>
        </p:txBody>
      </p:sp>
      <p:sp>
        <p:nvSpPr>
          <p:cNvPr id="10" name="テキスト ボックス 9">
            <a:extLst>
              <a:ext uri="{FF2B5EF4-FFF2-40B4-BE49-F238E27FC236}">
                <a16:creationId xmlns:a16="http://schemas.microsoft.com/office/drawing/2014/main" id="{6F739164-DBA5-E14E-D21E-B59ECC96D28F}"/>
              </a:ext>
            </a:extLst>
          </p:cNvPr>
          <p:cNvSpPr txBox="1"/>
          <p:nvPr/>
        </p:nvSpPr>
        <p:spPr>
          <a:xfrm>
            <a:off x="2238708" y="6093296"/>
            <a:ext cx="1107996" cy="369332"/>
          </a:xfrm>
          <a:prstGeom prst="rect">
            <a:avLst/>
          </a:prstGeom>
          <a:noFill/>
        </p:spPr>
        <p:txBody>
          <a:bodyPr wrap="none" rtlCol="0">
            <a:spAutoFit/>
          </a:bodyPr>
          <a:lstStyle/>
          <a:p>
            <a:r>
              <a:rPr kumimoji="1" lang="en-US" altLang="ja-JP" dirty="0"/>
              <a:t>16</a:t>
            </a:r>
            <a:r>
              <a:rPr kumimoji="1" lang="ja-JP" altLang="en-US" dirty="0"/>
              <a:t>ビット</a:t>
            </a:r>
          </a:p>
        </p:txBody>
      </p:sp>
      <p:sp>
        <p:nvSpPr>
          <p:cNvPr id="11" name="テキスト ボックス 10">
            <a:extLst>
              <a:ext uri="{FF2B5EF4-FFF2-40B4-BE49-F238E27FC236}">
                <a16:creationId xmlns:a16="http://schemas.microsoft.com/office/drawing/2014/main" id="{355B2BC8-0AFC-0FC6-65EC-E2B2D67A2146}"/>
              </a:ext>
            </a:extLst>
          </p:cNvPr>
          <p:cNvSpPr txBox="1"/>
          <p:nvPr/>
        </p:nvSpPr>
        <p:spPr>
          <a:xfrm>
            <a:off x="4184664" y="5733256"/>
            <a:ext cx="1107996" cy="369332"/>
          </a:xfrm>
          <a:prstGeom prst="rect">
            <a:avLst/>
          </a:prstGeom>
          <a:noFill/>
        </p:spPr>
        <p:txBody>
          <a:bodyPr wrap="none" rtlCol="0">
            <a:spAutoFit/>
          </a:bodyPr>
          <a:lstStyle/>
          <a:p>
            <a:r>
              <a:rPr lang="ja-JP" altLang="en-US" dirty="0"/>
              <a:t>プレステ</a:t>
            </a:r>
            <a:endParaRPr kumimoji="1" lang="ja-JP" altLang="en-US" dirty="0"/>
          </a:p>
        </p:txBody>
      </p:sp>
      <p:sp>
        <p:nvSpPr>
          <p:cNvPr id="12" name="テキスト ボックス 11">
            <a:extLst>
              <a:ext uri="{FF2B5EF4-FFF2-40B4-BE49-F238E27FC236}">
                <a16:creationId xmlns:a16="http://schemas.microsoft.com/office/drawing/2014/main" id="{AD9EC16A-E9AF-008E-8904-B12F7D2B5BFB}"/>
              </a:ext>
            </a:extLst>
          </p:cNvPr>
          <p:cNvSpPr txBox="1"/>
          <p:nvPr/>
        </p:nvSpPr>
        <p:spPr>
          <a:xfrm>
            <a:off x="4211960" y="6093296"/>
            <a:ext cx="1107996" cy="369332"/>
          </a:xfrm>
          <a:prstGeom prst="rect">
            <a:avLst/>
          </a:prstGeom>
          <a:noFill/>
        </p:spPr>
        <p:txBody>
          <a:bodyPr wrap="none" rtlCol="0">
            <a:spAutoFit/>
          </a:bodyPr>
          <a:lstStyle/>
          <a:p>
            <a:r>
              <a:rPr kumimoji="1" lang="en-US" altLang="ja-JP" dirty="0"/>
              <a:t>32</a:t>
            </a:r>
            <a:r>
              <a:rPr kumimoji="1" lang="ja-JP" altLang="en-US" dirty="0"/>
              <a:t>ビット</a:t>
            </a:r>
          </a:p>
        </p:txBody>
      </p:sp>
      <p:sp>
        <p:nvSpPr>
          <p:cNvPr id="13" name="テキスト ボックス 12">
            <a:extLst>
              <a:ext uri="{FF2B5EF4-FFF2-40B4-BE49-F238E27FC236}">
                <a16:creationId xmlns:a16="http://schemas.microsoft.com/office/drawing/2014/main" id="{529DB385-5D75-853F-9A27-A4AEB3F7C859}"/>
              </a:ext>
            </a:extLst>
          </p:cNvPr>
          <p:cNvSpPr txBox="1"/>
          <p:nvPr/>
        </p:nvSpPr>
        <p:spPr>
          <a:xfrm>
            <a:off x="5956408" y="5733256"/>
            <a:ext cx="1927960" cy="369332"/>
          </a:xfrm>
          <a:prstGeom prst="rect">
            <a:avLst/>
          </a:prstGeom>
          <a:noFill/>
        </p:spPr>
        <p:txBody>
          <a:bodyPr wrap="square" rtlCol="0">
            <a:spAutoFit/>
          </a:bodyPr>
          <a:lstStyle/>
          <a:p>
            <a:r>
              <a:rPr lang="en-US" altLang="ja-JP" dirty="0"/>
              <a:t>NINTENDO64</a:t>
            </a:r>
            <a:endParaRPr kumimoji="1" lang="ja-JP" altLang="en-US" dirty="0"/>
          </a:p>
        </p:txBody>
      </p:sp>
      <p:sp>
        <p:nvSpPr>
          <p:cNvPr id="14" name="テキスト ボックス 13">
            <a:extLst>
              <a:ext uri="{FF2B5EF4-FFF2-40B4-BE49-F238E27FC236}">
                <a16:creationId xmlns:a16="http://schemas.microsoft.com/office/drawing/2014/main" id="{3CC65B7A-550B-9C98-FCA7-5C00A860E3FF}"/>
              </a:ext>
            </a:extLst>
          </p:cNvPr>
          <p:cNvSpPr txBox="1"/>
          <p:nvPr/>
        </p:nvSpPr>
        <p:spPr>
          <a:xfrm>
            <a:off x="6212392" y="6093296"/>
            <a:ext cx="1167920" cy="369332"/>
          </a:xfrm>
          <a:prstGeom prst="rect">
            <a:avLst/>
          </a:prstGeom>
          <a:noFill/>
        </p:spPr>
        <p:txBody>
          <a:bodyPr wrap="square" rtlCol="0">
            <a:spAutoFit/>
          </a:bodyPr>
          <a:lstStyle/>
          <a:p>
            <a:r>
              <a:rPr lang="en-US" altLang="ja-JP" dirty="0"/>
              <a:t>64</a:t>
            </a:r>
            <a:r>
              <a:rPr kumimoji="1" lang="ja-JP" altLang="en-US" dirty="0"/>
              <a:t>ビット</a:t>
            </a:r>
          </a:p>
        </p:txBody>
      </p:sp>
      <p:sp>
        <p:nvSpPr>
          <p:cNvPr id="15" name="右矢印 18">
            <a:extLst>
              <a:ext uri="{FF2B5EF4-FFF2-40B4-BE49-F238E27FC236}">
                <a16:creationId xmlns:a16="http://schemas.microsoft.com/office/drawing/2014/main" id="{D87C1775-1B71-A12A-256F-3A58A3003404}"/>
              </a:ext>
            </a:extLst>
          </p:cNvPr>
          <p:cNvSpPr/>
          <p:nvPr/>
        </p:nvSpPr>
        <p:spPr>
          <a:xfrm>
            <a:off x="1619672"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9">
            <a:extLst>
              <a:ext uri="{FF2B5EF4-FFF2-40B4-BE49-F238E27FC236}">
                <a16:creationId xmlns:a16="http://schemas.microsoft.com/office/drawing/2014/main" id="{DACE6406-D2DF-29C8-5E0B-578C8EBB8AC9}"/>
              </a:ext>
            </a:extLst>
          </p:cNvPr>
          <p:cNvSpPr/>
          <p:nvPr/>
        </p:nvSpPr>
        <p:spPr>
          <a:xfrm>
            <a:off x="36358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0">
            <a:extLst>
              <a:ext uri="{FF2B5EF4-FFF2-40B4-BE49-F238E27FC236}">
                <a16:creationId xmlns:a16="http://schemas.microsoft.com/office/drawing/2014/main" id="{0246AB30-6DDA-3EC2-7548-7C46C1F84BFD}"/>
              </a:ext>
            </a:extLst>
          </p:cNvPr>
          <p:cNvSpPr/>
          <p:nvPr/>
        </p:nvSpPr>
        <p:spPr>
          <a:xfrm>
            <a:off x="54360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1">
            <a:extLst>
              <a:ext uri="{FF2B5EF4-FFF2-40B4-BE49-F238E27FC236}">
                <a16:creationId xmlns:a16="http://schemas.microsoft.com/office/drawing/2014/main" id="{CAA16A86-B5A6-8DB2-2722-F7B60EF8B748}"/>
              </a:ext>
            </a:extLst>
          </p:cNvPr>
          <p:cNvSpPr/>
          <p:nvPr/>
        </p:nvSpPr>
        <p:spPr>
          <a:xfrm>
            <a:off x="7668344"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83C2733-3A51-DCC5-AEBA-554EBFD8EA27}"/>
              </a:ext>
            </a:extLst>
          </p:cNvPr>
          <p:cNvSpPr txBox="1"/>
          <p:nvPr/>
        </p:nvSpPr>
        <p:spPr>
          <a:xfrm>
            <a:off x="8100392" y="5877272"/>
            <a:ext cx="936104" cy="369332"/>
          </a:xfrm>
          <a:prstGeom prst="rect">
            <a:avLst/>
          </a:prstGeom>
          <a:noFill/>
        </p:spPr>
        <p:txBody>
          <a:bodyPr wrap="square" rtlCol="0">
            <a:spAutoFit/>
          </a:bodyPr>
          <a:lstStyle/>
          <a:p>
            <a:r>
              <a:rPr kumimoji="1" lang="ja-JP" altLang="en-US" dirty="0"/>
              <a:t>・・・</a:t>
            </a:r>
          </a:p>
        </p:txBody>
      </p:sp>
      <p:pic>
        <p:nvPicPr>
          <p:cNvPr id="20" name="Picture 2" descr="樹脂パレットのイラスト（荷台）">
            <a:extLst>
              <a:ext uri="{FF2B5EF4-FFF2-40B4-BE49-F238E27FC236}">
                <a16:creationId xmlns:a16="http://schemas.microsoft.com/office/drawing/2014/main" id="{86F17A4F-26CA-F21C-41F0-9309CD8E2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2494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樹脂パレットのイラスト（荷台）">
            <a:extLst>
              <a:ext uri="{FF2B5EF4-FFF2-40B4-BE49-F238E27FC236}">
                <a16:creationId xmlns:a16="http://schemas.microsoft.com/office/drawing/2014/main" id="{395E71E6-D5B9-A4ED-75FC-83C78274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598" y="2780928"/>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樹脂パレットのイラスト（荷台）">
            <a:extLst>
              <a:ext uri="{FF2B5EF4-FFF2-40B4-BE49-F238E27FC236}">
                <a16:creationId xmlns:a16="http://schemas.microsoft.com/office/drawing/2014/main" id="{8F079B5E-FF3D-EE89-A65F-BD4545DB4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4694" y="3140968"/>
            <a:ext cx="1719594"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48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3E861A6-A7A7-CB6E-D50F-579934A8BF1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4091F283-FA4A-7F2C-6485-93CDF48C7032}"/>
              </a:ext>
            </a:extLst>
          </p:cNvPr>
          <p:cNvSpPr txBox="1"/>
          <p:nvPr/>
        </p:nvSpPr>
        <p:spPr>
          <a:xfrm>
            <a:off x="827584" y="1124744"/>
            <a:ext cx="7571303" cy="1077218"/>
          </a:xfrm>
          <a:prstGeom prst="rect">
            <a:avLst/>
          </a:prstGeom>
          <a:noFill/>
        </p:spPr>
        <p:txBody>
          <a:bodyPr wrap="none" rtlCol="0">
            <a:spAutoFit/>
          </a:bodyPr>
          <a:lstStyle/>
          <a:p>
            <a:r>
              <a:rPr lang="ja-JP" altLang="en-US" sz="3200" dirty="0"/>
              <a:t>数値計算では、主に</a:t>
            </a:r>
            <a:r>
              <a:rPr lang="ja-JP" altLang="en-US" sz="3200" dirty="0">
                <a:solidFill>
                  <a:srgbClr val="011893"/>
                </a:solidFill>
              </a:rPr>
              <a:t>倍精度実数</a:t>
            </a:r>
            <a:r>
              <a:rPr lang="ja-JP" altLang="en-US" sz="3200" dirty="0"/>
              <a:t>を用いる</a:t>
            </a:r>
            <a:endParaRPr lang="en-US" altLang="ja-JP" sz="3200" dirty="0"/>
          </a:p>
          <a:p>
            <a:r>
              <a:rPr lang="ja-JP" altLang="en-US" sz="3200" dirty="0"/>
              <a:t>倍精度実数は</a:t>
            </a:r>
            <a:r>
              <a:rPr lang="en-US" altLang="ja-JP" sz="3200" dirty="0">
                <a:solidFill>
                  <a:srgbClr val="011893"/>
                </a:solidFill>
              </a:rPr>
              <a:t>64</a:t>
            </a:r>
            <a:r>
              <a:rPr lang="ja-JP" altLang="en-US" sz="3200" dirty="0">
                <a:solidFill>
                  <a:srgbClr val="011893"/>
                </a:solidFill>
              </a:rPr>
              <a:t>ビット</a:t>
            </a:r>
            <a:r>
              <a:rPr lang="ja-JP" altLang="en-US" sz="3200" dirty="0"/>
              <a:t>で表現される</a:t>
            </a:r>
            <a:endParaRPr lang="en-US" altLang="ja-JP" sz="3200" dirty="0"/>
          </a:p>
        </p:txBody>
      </p:sp>
      <p:sp>
        <p:nvSpPr>
          <p:cNvPr id="4" name="テキスト ボックス 3">
            <a:extLst>
              <a:ext uri="{FF2B5EF4-FFF2-40B4-BE49-F238E27FC236}">
                <a16:creationId xmlns:a16="http://schemas.microsoft.com/office/drawing/2014/main" id="{7D8D93A4-060C-AE55-B230-CE9FABFC40D8}"/>
              </a:ext>
            </a:extLst>
          </p:cNvPr>
          <p:cNvSpPr txBox="1"/>
          <p:nvPr/>
        </p:nvSpPr>
        <p:spPr>
          <a:xfrm>
            <a:off x="613533" y="2583925"/>
            <a:ext cx="4185761" cy="461665"/>
          </a:xfrm>
          <a:prstGeom prst="rect">
            <a:avLst/>
          </a:prstGeom>
          <a:noFill/>
        </p:spPr>
        <p:txBody>
          <a:bodyPr wrap="none" rtlCol="0">
            <a:spAutoFit/>
          </a:bodyPr>
          <a:lstStyle/>
          <a:p>
            <a:r>
              <a:rPr kumimoji="1" lang="en-US" altLang="ja-JP" sz="2400" dirty="0"/>
              <a:t>64</a:t>
            </a:r>
            <a:r>
              <a:rPr kumimoji="1" lang="ja-JP" altLang="en-US" sz="2400" dirty="0"/>
              <a:t>ビット</a:t>
            </a:r>
            <a:r>
              <a:rPr lang="ja-JP" altLang="en-US" sz="2400" dirty="0"/>
              <a:t>浮動小数点</a:t>
            </a:r>
            <a:r>
              <a:rPr kumimoji="1" lang="ja-JP" altLang="en-US" sz="2400" dirty="0"/>
              <a:t>レジスタ</a:t>
            </a:r>
          </a:p>
        </p:txBody>
      </p:sp>
      <p:pic>
        <p:nvPicPr>
          <p:cNvPr id="5" name="Picture 2" descr="段ボール箱のイラスト（閉じた状態）">
            <a:extLst>
              <a:ext uri="{FF2B5EF4-FFF2-40B4-BE49-F238E27FC236}">
                <a16:creationId xmlns:a16="http://schemas.microsoft.com/office/drawing/2014/main" id="{EB7A5F6D-8286-3547-D6FD-C84299ADD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87" y="3007548"/>
            <a:ext cx="1968153" cy="178117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3CE13A-FA24-3E6D-8C56-B85775001EF5}"/>
              </a:ext>
            </a:extLst>
          </p:cNvPr>
          <p:cNvSpPr txBox="1"/>
          <p:nvPr/>
        </p:nvSpPr>
        <p:spPr>
          <a:xfrm>
            <a:off x="5580112" y="2564904"/>
            <a:ext cx="3238387" cy="461665"/>
          </a:xfrm>
          <a:prstGeom prst="rect">
            <a:avLst/>
          </a:prstGeom>
          <a:noFill/>
        </p:spPr>
        <p:txBody>
          <a:bodyPr wrap="none" rtlCol="0">
            <a:spAutoFit/>
          </a:bodyPr>
          <a:lstStyle/>
          <a:p>
            <a:r>
              <a:rPr lang="ja-JP" altLang="en-US" sz="2400" dirty="0"/>
              <a:t>倍精度実数 </a:t>
            </a:r>
            <a:r>
              <a:rPr lang="en-US" altLang="ja-JP" sz="2400" dirty="0"/>
              <a:t>(64</a:t>
            </a:r>
            <a:r>
              <a:rPr lang="ja-JP" altLang="en-US" sz="2400" dirty="0"/>
              <a:t>ビット</a:t>
            </a:r>
            <a:r>
              <a:rPr lang="en-US" altLang="ja-JP" sz="2400" dirty="0"/>
              <a:t>)</a:t>
            </a:r>
            <a:endParaRPr kumimoji="1" lang="ja-JP" altLang="en-US" sz="2400" dirty="0"/>
          </a:p>
        </p:txBody>
      </p:sp>
      <p:sp>
        <p:nvSpPr>
          <p:cNvPr id="7" name="左矢印 7">
            <a:extLst>
              <a:ext uri="{FF2B5EF4-FFF2-40B4-BE49-F238E27FC236}">
                <a16:creationId xmlns:a16="http://schemas.microsoft.com/office/drawing/2014/main" id="{D6BAD896-2603-FD2F-BF6C-3FEB39BE055D}"/>
              </a:ext>
            </a:extLst>
          </p:cNvPr>
          <p:cNvSpPr/>
          <p:nvPr/>
        </p:nvSpPr>
        <p:spPr>
          <a:xfrm>
            <a:off x="4429957" y="3664045"/>
            <a:ext cx="1152128" cy="576064"/>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6D826E-A48B-F007-9CC7-D54FC2E0CFA0}"/>
              </a:ext>
            </a:extLst>
          </p:cNvPr>
          <p:cNvSpPr txBox="1"/>
          <p:nvPr/>
        </p:nvSpPr>
        <p:spPr>
          <a:xfrm>
            <a:off x="4357949" y="3294713"/>
            <a:ext cx="1338828" cy="369332"/>
          </a:xfrm>
          <a:prstGeom prst="rect">
            <a:avLst/>
          </a:prstGeom>
          <a:noFill/>
        </p:spPr>
        <p:txBody>
          <a:bodyPr wrap="none" rtlCol="0">
            <a:spAutoFit/>
          </a:bodyPr>
          <a:lstStyle/>
          <a:p>
            <a:r>
              <a:rPr kumimoji="1" lang="ja-JP" altLang="en-US" dirty="0"/>
              <a:t>ひとつ乗る</a:t>
            </a:r>
          </a:p>
        </p:txBody>
      </p:sp>
      <p:sp>
        <p:nvSpPr>
          <p:cNvPr id="9" name="テキスト ボックス 8">
            <a:extLst>
              <a:ext uri="{FF2B5EF4-FFF2-40B4-BE49-F238E27FC236}">
                <a16:creationId xmlns:a16="http://schemas.microsoft.com/office/drawing/2014/main" id="{E01684AE-631E-D0FC-A405-4FDE44065706}"/>
              </a:ext>
            </a:extLst>
          </p:cNvPr>
          <p:cNvSpPr txBox="1"/>
          <p:nvPr/>
        </p:nvSpPr>
        <p:spPr>
          <a:xfrm>
            <a:off x="122717" y="4797152"/>
            <a:ext cx="9001000" cy="830997"/>
          </a:xfrm>
          <a:prstGeom prst="rect">
            <a:avLst/>
          </a:prstGeom>
          <a:noFill/>
        </p:spPr>
        <p:txBody>
          <a:bodyPr wrap="square" rtlCol="0">
            <a:spAutoFit/>
          </a:bodyPr>
          <a:lstStyle/>
          <a:p>
            <a:r>
              <a:rPr lang="ja-JP" altLang="en-US" sz="2400" dirty="0"/>
              <a:t>数値計算に用いる</a:t>
            </a:r>
            <a:r>
              <a:rPr lang="en-US" altLang="ja-JP" sz="2400" dirty="0"/>
              <a:t>CPU</a:t>
            </a:r>
            <a:r>
              <a:rPr lang="ja-JP" altLang="en-US" sz="2400" dirty="0"/>
              <a:t>の多くは</a:t>
            </a:r>
            <a:r>
              <a:rPr kumimoji="1" lang="en-US" altLang="ja-JP" sz="2400" dirty="0">
                <a:solidFill>
                  <a:srgbClr val="011893"/>
                </a:solidFill>
              </a:rPr>
              <a:t>64</a:t>
            </a:r>
            <a:r>
              <a:rPr kumimoji="1" lang="ja-JP" altLang="en-US" sz="2400" dirty="0">
                <a:solidFill>
                  <a:srgbClr val="011893"/>
                </a:solidFill>
              </a:rPr>
              <a:t>ビット整数レジスタ</a:t>
            </a:r>
            <a:r>
              <a:rPr kumimoji="1" lang="ja-JP" altLang="en-US" sz="2400" dirty="0"/>
              <a:t>と</a:t>
            </a:r>
            <a:endParaRPr kumimoji="1" lang="en-US" altLang="ja-JP" sz="2400" dirty="0"/>
          </a:p>
          <a:p>
            <a:r>
              <a:rPr kumimoji="1" lang="en-US" altLang="ja-JP" sz="2400" dirty="0">
                <a:solidFill>
                  <a:srgbClr val="011893"/>
                </a:solidFill>
              </a:rPr>
              <a:t>64</a:t>
            </a:r>
            <a:r>
              <a:rPr kumimoji="1" lang="ja-JP" altLang="en-US" sz="2400" dirty="0">
                <a:solidFill>
                  <a:srgbClr val="011893"/>
                </a:solidFill>
              </a:rPr>
              <a:t>ビット浮動小数点レジスタ</a:t>
            </a:r>
            <a:r>
              <a:rPr kumimoji="1" lang="ja-JP" altLang="en-US" sz="2400" dirty="0"/>
              <a:t>を持つ</a:t>
            </a:r>
          </a:p>
        </p:txBody>
      </p:sp>
      <p:sp>
        <p:nvSpPr>
          <p:cNvPr id="10" name="テキスト ボックス 9">
            <a:extLst>
              <a:ext uri="{FF2B5EF4-FFF2-40B4-BE49-F238E27FC236}">
                <a16:creationId xmlns:a16="http://schemas.microsoft.com/office/drawing/2014/main" id="{FCFE1888-4B13-6E6D-3208-29B36826CF24}"/>
              </a:ext>
            </a:extLst>
          </p:cNvPr>
          <p:cNvSpPr txBox="1"/>
          <p:nvPr/>
        </p:nvSpPr>
        <p:spPr>
          <a:xfrm>
            <a:off x="107504" y="5805264"/>
            <a:ext cx="8640960" cy="864096"/>
          </a:xfrm>
          <a:prstGeom prst="rect">
            <a:avLst/>
          </a:prstGeom>
          <a:noFill/>
        </p:spPr>
        <p:txBody>
          <a:bodyPr wrap="square" rtlCol="0">
            <a:spAutoFit/>
          </a:bodyPr>
          <a:lstStyle/>
          <a:p>
            <a:r>
              <a:rPr lang="ja-JP" altLang="en-US" sz="2400" dirty="0"/>
              <a:t>ただし、</a:t>
            </a:r>
            <a:r>
              <a:rPr lang="en-US" altLang="ja-JP" sz="2400" dirty="0"/>
              <a:t>x86</a:t>
            </a:r>
            <a:r>
              <a:rPr lang="ja-JP" altLang="en-US" sz="2400" dirty="0"/>
              <a:t>系の</a:t>
            </a:r>
            <a:r>
              <a:rPr lang="en-US" altLang="ja-JP" sz="2400" dirty="0"/>
              <a:t>CPU</a:t>
            </a:r>
            <a:r>
              <a:rPr lang="ja-JP" altLang="en-US" sz="2400" dirty="0"/>
              <a:t>は歴史的事情により</a:t>
            </a:r>
            <a:r>
              <a:rPr lang="en-US" altLang="ja-JP" sz="2400" dirty="0"/>
              <a:t>64</a:t>
            </a:r>
            <a:r>
              <a:rPr lang="ja-JP" altLang="en-US" sz="2400" dirty="0"/>
              <a:t>ビット浮動小数点</a:t>
            </a:r>
            <a:r>
              <a:rPr kumimoji="1" lang="ja-JP" altLang="en-US" sz="2400" dirty="0"/>
              <a:t>レジスタを持たず、</a:t>
            </a:r>
            <a:r>
              <a:rPr kumimoji="1" lang="en-US" altLang="ja-JP" sz="2400" dirty="0">
                <a:solidFill>
                  <a:srgbClr val="011893"/>
                </a:solidFill>
              </a:rPr>
              <a:t>128</a:t>
            </a:r>
            <a:r>
              <a:rPr kumimoji="1" lang="ja-JP" altLang="en-US" sz="2400" dirty="0">
                <a:solidFill>
                  <a:srgbClr val="011893"/>
                </a:solidFill>
              </a:rPr>
              <a:t>ビット</a:t>
            </a:r>
            <a:r>
              <a:rPr kumimoji="1" lang="en-US" altLang="ja-JP" sz="2400" dirty="0">
                <a:solidFill>
                  <a:srgbClr val="011893"/>
                </a:solidFill>
              </a:rPr>
              <a:t>SIMD</a:t>
            </a:r>
            <a:r>
              <a:rPr kumimoji="1" lang="ja-JP" altLang="en-US" sz="2400" dirty="0">
                <a:solidFill>
                  <a:srgbClr val="011893"/>
                </a:solidFill>
              </a:rPr>
              <a:t>レジスタ</a:t>
            </a:r>
            <a:r>
              <a:rPr kumimoji="1" lang="ja-JP" altLang="en-US" sz="2400" dirty="0"/>
              <a:t>を使う</a:t>
            </a:r>
          </a:p>
        </p:txBody>
      </p:sp>
      <p:pic>
        <p:nvPicPr>
          <p:cNvPr id="11" name="Picture 2" descr="木製パレットのイラスト（荷台）">
            <a:extLst>
              <a:ext uri="{FF2B5EF4-FFF2-40B4-BE49-F238E27FC236}">
                <a16:creationId xmlns:a16="http://schemas.microsoft.com/office/drawing/2014/main" id="{69EE5ED8-12FE-0A96-CC31-D1BFD8C8B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140968"/>
            <a:ext cx="1944216" cy="162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745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8C0D1D-1787-6A68-CD59-EA86496FC79B}"/>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右矢印 10">
            <a:extLst>
              <a:ext uri="{FF2B5EF4-FFF2-40B4-BE49-F238E27FC236}">
                <a16:creationId xmlns:a16="http://schemas.microsoft.com/office/drawing/2014/main" id="{267D2287-104A-7FAE-B90D-BAF8EF28D0AA}"/>
              </a:ext>
            </a:extLst>
          </p:cNvPr>
          <p:cNvSpPr/>
          <p:nvPr/>
        </p:nvSpPr>
        <p:spPr>
          <a:xfrm>
            <a:off x="2843808" y="3861048"/>
            <a:ext cx="3384376" cy="648072"/>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荷物が載った木製パレットのイラスト（荷台）">
            <a:extLst>
              <a:ext uri="{FF2B5EF4-FFF2-40B4-BE49-F238E27FC236}">
                <a16:creationId xmlns:a16="http://schemas.microsoft.com/office/drawing/2014/main" id="{438AE582-A1F3-975A-3993-8002B772AF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564904"/>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16FBBED5-6C18-AF7B-0BBD-AA2E413223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6" name="左矢印 4">
            <a:extLst>
              <a:ext uri="{FF2B5EF4-FFF2-40B4-BE49-F238E27FC236}">
                <a16:creationId xmlns:a16="http://schemas.microsoft.com/office/drawing/2014/main" id="{3324E911-1558-00CD-5A99-53F69F94ACB6}"/>
              </a:ext>
            </a:extLst>
          </p:cNvPr>
          <p:cNvSpPr/>
          <p:nvPr/>
        </p:nvSpPr>
        <p:spPr>
          <a:xfrm rot="5400000">
            <a:off x="6810685"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7" name="左矢印 5">
            <a:extLst>
              <a:ext uri="{FF2B5EF4-FFF2-40B4-BE49-F238E27FC236}">
                <a16:creationId xmlns:a16="http://schemas.microsoft.com/office/drawing/2014/main" id="{CE30C668-32F1-2AD4-FC05-F3CFDAE0F5F6}"/>
              </a:ext>
            </a:extLst>
          </p:cNvPr>
          <p:cNvSpPr/>
          <p:nvPr/>
        </p:nvSpPr>
        <p:spPr>
          <a:xfrm rot="16200000">
            <a:off x="1626109"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8" name="Picture 4" descr="荷物が載った木製パレットのイラスト（荷台）">
            <a:extLst>
              <a:ext uri="{FF2B5EF4-FFF2-40B4-BE49-F238E27FC236}">
                <a16:creationId xmlns:a16="http://schemas.microsoft.com/office/drawing/2014/main" id="{538ED694-87D7-88A6-5E79-DF5BC6EA51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1828" y="249289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455EF2D-0164-2B3F-98BA-32B940059F18}"/>
              </a:ext>
            </a:extLst>
          </p:cNvPr>
          <p:cNvSpPr txBox="1"/>
          <p:nvPr/>
        </p:nvSpPr>
        <p:spPr>
          <a:xfrm>
            <a:off x="1331640" y="2060848"/>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0" name="テキスト ボックス 9">
            <a:extLst>
              <a:ext uri="{FF2B5EF4-FFF2-40B4-BE49-F238E27FC236}">
                <a16:creationId xmlns:a16="http://schemas.microsoft.com/office/drawing/2014/main" id="{3430D26D-CED1-06A6-06D8-C145ECFECB58}"/>
              </a:ext>
            </a:extLst>
          </p:cNvPr>
          <p:cNvSpPr txBox="1"/>
          <p:nvPr/>
        </p:nvSpPr>
        <p:spPr>
          <a:xfrm>
            <a:off x="1403648"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1" name="テキスト ボックス 10">
            <a:extLst>
              <a:ext uri="{FF2B5EF4-FFF2-40B4-BE49-F238E27FC236}">
                <a16:creationId xmlns:a16="http://schemas.microsoft.com/office/drawing/2014/main" id="{08A856D7-9284-5412-F5D5-B722CA54665B}"/>
              </a:ext>
            </a:extLst>
          </p:cNvPr>
          <p:cNvSpPr txBox="1"/>
          <p:nvPr/>
        </p:nvSpPr>
        <p:spPr>
          <a:xfrm>
            <a:off x="6372200" y="206084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pic>
        <p:nvPicPr>
          <p:cNvPr id="12" name="Picture 2" descr="目覚まし時計のイラスト">
            <a:extLst>
              <a:ext uri="{FF2B5EF4-FFF2-40B4-BE49-F238E27FC236}">
                <a16:creationId xmlns:a16="http://schemas.microsoft.com/office/drawing/2014/main" id="{A5F33841-AD95-50EE-85CE-588648D7B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068960"/>
            <a:ext cx="1556914" cy="18645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ä¼ç¤¾ã®å»ºç©ã®ã¢ã¤ã³ã³ï¼å·¥å ´ï¼">
            <a:extLst>
              <a:ext uri="{FF2B5EF4-FFF2-40B4-BE49-F238E27FC236}">
                <a16:creationId xmlns:a16="http://schemas.microsoft.com/office/drawing/2014/main" id="{52C1D968-75A9-0C50-53E5-AE75DC4C8E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5ABA4C9D-C38D-4219-A84F-6DD11BA5C39E}"/>
              </a:ext>
            </a:extLst>
          </p:cNvPr>
          <p:cNvSpPr txBox="1"/>
          <p:nvPr/>
        </p:nvSpPr>
        <p:spPr>
          <a:xfrm>
            <a:off x="6516216"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CC1DD7C7-4D9C-E404-8F6A-97C80B160E98}"/>
              </a:ext>
            </a:extLst>
          </p:cNvPr>
          <p:cNvSpPr txBox="1"/>
          <p:nvPr/>
        </p:nvSpPr>
        <p:spPr>
          <a:xfrm>
            <a:off x="251520" y="1052736"/>
            <a:ext cx="8802410" cy="830997"/>
          </a:xfrm>
          <a:prstGeom prst="rect">
            <a:avLst/>
          </a:prstGeom>
          <a:noFill/>
        </p:spPr>
        <p:txBody>
          <a:bodyPr wrap="none" rtlCol="0">
            <a:spAutoFit/>
          </a:bodyPr>
          <a:lstStyle/>
          <a:p>
            <a:r>
              <a:rPr lang="ja-JP" altLang="en-US" sz="2400" dirty="0"/>
              <a:t>演算器に計算を投げてから結果が返ってくるまで時間がかかる</a:t>
            </a:r>
            <a:endParaRPr lang="en-US" altLang="ja-JP" sz="2400" dirty="0"/>
          </a:p>
          <a:p>
            <a:r>
              <a:rPr kumimoji="1" lang="ja-JP" altLang="en-US" sz="2400" dirty="0"/>
              <a:t>この時間を</a:t>
            </a:r>
            <a:r>
              <a:rPr kumimoji="1" lang="ja-JP" altLang="en-US" sz="2400" dirty="0">
                <a:solidFill>
                  <a:srgbClr val="011893"/>
                </a:solidFill>
              </a:rPr>
              <a:t>レイテンシ</a:t>
            </a:r>
            <a:r>
              <a:rPr kumimoji="1" lang="ja-JP" altLang="en-US" sz="2400" dirty="0"/>
              <a:t>と呼び、サイクル数で測る</a:t>
            </a:r>
          </a:p>
        </p:txBody>
      </p:sp>
      <p:sp>
        <p:nvSpPr>
          <p:cNvPr id="16" name="テキスト ボックス 15">
            <a:extLst>
              <a:ext uri="{FF2B5EF4-FFF2-40B4-BE49-F238E27FC236}">
                <a16:creationId xmlns:a16="http://schemas.microsoft.com/office/drawing/2014/main" id="{6042E997-FE4F-43AE-0042-57B5BBBC3D6B}"/>
              </a:ext>
            </a:extLst>
          </p:cNvPr>
          <p:cNvSpPr txBox="1"/>
          <p:nvPr/>
        </p:nvSpPr>
        <p:spPr>
          <a:xfrm>
            <a:off x="107504" y="6309320"/>
            <a:ext cx="8645315" cy="369332"/>
          </a:xfrm>
          <a:prstGeom prst="rect">
            <a:avLst/>
          </a:prstGeom>
          <a:noFill/>
        </p:spPr>
        <p:txBody>
          <a:bodyPr wrap="none" rtlCol="0">
            <a:spAutoFit/>
          </a:bodyPr>
          <a:lstStyle/>
          <a:p>
            <a:r>
              <a:rPr kumimoji="1" lang="ja-JP" altLang="en-US" dirty="0"/>
              <a:t>浮動小数点演算なら、加減乗算で</a:t>
            </a:r>
            <a:r>
              <a:rPr kumimoji="1" lang="en-US" altLang="ja-JP" dirty="0"/>
              <a:t>3</a:t>
            </a:r>
            <a:r>
              <a:rPr kumimoji="1" lang="ja-JP" altLang="en-US" dirty="0"/>
              <a:t>～</a:t>
            </a:r>
            <a:r>
              <a:rPr kumimoji="1" lang="en-US" altLang="ja-JP" dirty="0"/>
              <a:t>6</a:t>
            </a:r>
            <a:r>
              <a:rPr kumimoji="1" lang="ja-JP" altLang="en-US" dirty="0"/>
              <a:t>サイクル程度。除算は遅い</a:t>
            </a:r>
            <a:r>
              <a:rPr kumimoji="1" lang="en-US" altLang="ja-JP" dirty="0"/>
              <a:t>(10</a:t>
            </a:r>
            <a:r>
              <a:rPr kumimoji="1" lang="ja-JP" altLang="en-US" dirty="0"/>
              <a:t>～</a:t>
            </a:r>
            <a:r>
              <a:rPr kumimoji="1" lang="en-US" altLang="ja-JP" dirty="0"/>
              <a:t>20</a:t>
            </a:r>
            <a:r>
              <a:rPr kumimoji="1" lang="ja-JP" altLang="en-US" dirty="0"/>
              <a:t>サイクル</a:t>
            </a:r>
            <a:r>
              <a:rPr kumimoji="1" lang="en-US" altLang="ja-JP" dirty="0"/>
              <a:t>)</a:t>
            </a:r>
            <a:endParaRPr kumimoji="1" lang="ja-JP" altLang="en-US" dirty="0"/>
          </a:p>
        </p:txBody>
      </p:sp>
    </p:spTree>
    <p:extLst>
      <p:ext uri="{BB962C8B-B14F-4D97-AF65-F5344CB8AC3E}">
        <p14:creationId xmlns:p14="http://schemas.microsoft.com/office/powerpoint/2010/main" val="1503464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FE6A31-FFAF-4B72-BF28-D703C112CEB4}"/>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テキスト ボックス 2">
            <a:extLst>
              <a:ext uri="{FF2B5EF4-FFF2-40B4-BE49-F238E27FC236}">
                <a16:creationId xmlns:a16="http://schemas.microsoft.com/office/drawing/2014/main" id="{67673C42-5F36-2A9A-B157-548AE3DE590F}"/>
              </a:ext>
            </a:extLst>
          </p:cNvPr>
          <p:cNvSpPr txBox="1"/>
          <p:nvPr/>
        </p:nvSpPr>
        <p:spPr>
          <a:xfrm>
            <a:off x="827584" y="1196752"/>
            <a:ext cx="7571303" cy="1077218"/>
          </a:xfrm>
          <a:prstGeom prst="rect">
            <a:avLst/>
          </a:prstGeom>
          <a:noFill/>
        </p:spPr>
        <p:txBody>
          <a:bodyPr wrap="none" rtlCol="0">
            <a:spAutoFit/>
          </a:bodyPr>
          <a:lstStyle/>
          <a:p>
            <a:r>
              <a:rPr kumimoji="1" lang="ja-JP" altLang="en-US" sz="3200" dirty="0"/>
              <a:t>全部で</a:t>
            </a:r>
            <a:r>
              <a:rPr kumimoji="1" lang="en-US" altLang="ja-JP" sz="3200" dirty="0"/>
              <a:t>6</a:t>
            </a:r>
            <a:r>
              <a:rPr kumimoji="1" lang="ja-JP" altLang="en-US" sz="3200" dirty="0"/>
              <a:t>工程ある</a:t>
            </a:r>
            <a:r>
              <a:rPr lang="ja-JP" altLang="en-US" sz="3200" dirty="0"/>
              <a:t>作業を</a:t>
            </a:r>
            <a:r>
              <a:rPr lang="en-US" altLang="ja-JP" sz="3200" dirty="0"/>
              <a:t>6</a:t>
            </a:r>
            <a:r>
              <a:rPr lang="ja-JP" altLang="en-US" sz="3200" dirty="0"/>
              <a:t>人で分担すれば</a:t>
            </a:r>
            <a:endParaRPr lang="en-US" altLang="ja-JP" sz="3200" dirty="0"/>
          </a:p>
          <a:p>
            <a:r>
              <a:rPr kumimoji="1" lang="en-US" altLang="ja-JP" sz="3200" dirty="0"/>
              <a:t>1</a:t>
            </a:r>
            <a:r>
              <a:rPr kumimoji="1" lang="ja-JP" altLang="en-US" sz="3200" dirty="0"/>
              <a:t>サイクルに</a:t>
            </a:r>
            <a:r>
              <a:rPr kumimoji="1" lang="en-US" altLang="ja-JP" sz="3200" dirty="0"/>
              <a:t>1</a:t>
            </a:r>
            <a:r>
              <a:rPr kumimoji="1" lang="ja-JP" altLang="en-US" sz="3200" dirty="0"/>
              <a:t>つ製品を作ることができる</a:t>
            </a:r>
          </a:p>
        </p:txBody>
      </p:sp>
      <p:grpSp>
        <p:nvGrpSpPr>
          <p:cNvPr id="4" name="図形グループ 15">
            <a:extLst>
              <a:ext uri="{FF2B5EF4-FFF2-40B4-BE49-F238E27FC236}">
                <a16:creationId xmlns:a16="http://schemas.microsoft.com/office/drawing/2014/main" id="{0CFC5B1B-B2A2-597C-A2C6-0AB249E0ECCC}"/>
              </a:ext>
            </a:extLst>
          </p:cNvPr>
          <p:cNvGrpSpPr/>
          <p:nvPr/>
        </p:nvGrpSpPr>
        <p:grpSpPr>
          <a:xfrm>
            <a:off x="1619672" y="3501008"/>
            <a:ext cx="5472608" cy="991181"/>
            <a:chOff x="1046832" y="3459155"/>
            <a:chExt cx="8650840" cy="1566812"/>
          </a:xfrm>
        </p:grpSpPr>
        <p:pic>
          <p:nvPicPr>
            <p:cNvPr id="5" name="図 4">
              <a:extLst>
                <a:ext uri="{FF2B5EF4-FFF2-40B4-BE49-F238E27FC236}">
                  <a16:creationId xmlns:a16="http://schemas.microsoft.com/office/drawing/2014/main" id="{A49C6328-229F-4EA0-3044-5DFA3B1058F6}"/>
                </a:ext>
              </a:extLst>
            </p:cNvPr>
            <p:cNvPicPr>
              <a:picLocks noChangeAspect="1"/>
            </p:cNvPicPr>
            <p:nvPr/>
          </p:nvPicPr>
          <p:blipFill>
            <a:blip r:embed="rId2"/>
            <a:stretch>
              <a:fillRect/>
            </a:stretch>
          </p:blipFill>
          <p:spPr>
            <a:xfrm>
              <a:off x="1046832" y="3459158"/>
              <a:ext cx="1566809" cy="1566809"/>
            </a:xfrm>
            <a:prstGeom prst="rect">
              <a:avLst/>
            </a:prstGeom>
          </p:spPr>
        </p:pic>
        <p:pic>
          <p:nvPicPr>
            <p:cNvPr id="6" name="図 5">
              <a:extLst>
                <a:ext uri="{FF2B5EF4-FFF2-40B4-BE49-F238E27FC236}">
                  <a16:creationId xmlns:a16="http://schemas.microsoft.com/office/drawing/2014/main" id="{62FE81BC-0CF0-E073-DB90-3AE1AC0BCFE0}"/>
                </a:ext>
              </a:extLst>
            </p:cNvPr>
            <p:cNvPicPr>
              <a:picLocks noChangeAspect="1"/>
            </p:cNvPicPr>
            <p:nvPr/>
          </p:nvPicPr>
          <p:blipFill>
            <a:blip r:embed="rId2"/>
            <a:stretch>
              <a:fillRect/>
            </a:stretch>
          </p:blipFill>
          <p:spPr>
            <a:xfrm>
              <a:off x="2462953" y="3459157"/>
              <a:ext cx="1566809" cy="1566809"/>
            </a:xfrm>
            <a:prstGeom prst="rect">
              <a:avLst/>
            </a:prstGeom>
          </p:spPr>
        </p:pic>
        <p:pic>
          <p:nvPicPr>
            <p:cNvPr id="7" name="図 6">
              <a:extLst>
                <a:ext uri="{FF2B5EF4-FFF2-40B4-BE49-F238E27FC236}">
                  <a16:creationId xmlns:a16="http://schemas.microsoft.com/office/drawing/2014/main" id="{9FBF189F-1533-0ACA-11D0-3AD60B83A446}"/>
                </a:ext>
              </a:extLst>
            </p:cNvPr>
            <p:cNvPicPr>
              <a:picLocks noChangeAspect="1"/>
            </p:cNvPicPr>
            <p:nvPr/>
          </p:nvPicPr>
          <p:blipFill>
            <a:blip r:embed="rId2"/>
            <a:stretch>
              <a:fillRect/>
            </a:stretch>
          </p:blipFill>
          <p:spPr>
            <a:xfrm>
              <a:off x="3880787" y="3459157"/>
              <a:ext cx="1566809" cy="1566809"/>
            </a:xfrm>
            <a:prstGeom prst="rect">
              <a:avLst/>
            </a:prstGeom>
          </p:spPr>
        </p:pic>
        <p:pic>
          <p:nvPicPr>
            <p:cNvPr id="8" name="図 7">
              <a:extLst>
                <a:ext uri="{FF2B5EF4-FFF2-40B4-BE49-F238E27FC236}">
                  <a16:creationId xmlns:a16="http://schemas.microsoft.com/office/drawing/2014/main" id="{6AFD1787-9B57-0F6F-4CC4-9EB36C0BF898}"/>
                </a:ext>
              </a:extLst>
            </p:cNvPr>
            <p:cNvPicPr>
              <a:picLocks noChangeAspect="1"/>
            </p:cNvPicPr>
            <p:nvPr/>
          </p:nvPicPr>
          <p:blipFill>
            <a:blip r:embed="rId2"/>
            <a:stretch>
              <a:fillRect/>
            </a:stretch>
          </p:blipFill>
          <p:spPr>
            <a:xfrm>
              <a:off x="5296908" y="3459156"/>
              <a:ext cx="1566809" cy="1566809"/>
            </a:xfrm>
            <a:prstGeom prst="rect">
              <a:avLst/>
            </a:prstGeom>
          </p:spPr>
        </p:pic>
        <p:pic>
          <p:nvPicPr>
            <p:cNvPr id="9" name="図 8">
              <a:extLst>
                <a:ext uri="{FF2B5EF4-FFF2-40B4-BE49-F238E27FC236}">
                  <a16:creationId xmlns:a16="http://schemas.microsoft.com/office/drawing/2014/main" id="{58E49100-DD27-3C77-D0C7-4F2444A19541}"/>
                </a:ext>
              </a:extLst>
            </p:cNvPr>
            <p:cNvPicPr>
              <a:picLocks noChangeAspect="1"/>
            </p:cNvPicPr>
            <p:nvPr/>
          </p:nvPicPr>
          <p:blipFill>
            <a:blip r:embed="rId2"/>
            <a:stretch>
              <a:fillRect/>
            </a:stretch>
          </p:blipFill>
          <p:spPr>
            <a:xfrm>
              <a:off x="6714742" y="3459156"/>
              <a:ext cx="1566809" cy="1566809"/>
            </a:xfrm>
            <a:prstGeom prst="rect">
              <a:avLst/>
            </a:prstGeom>
          </p:spPr>
        </p:pic>
        <p:pic>
          <p:nvPicPr>
            <p:cNvPr id="10" name="図 9">
              <a:extLst>
                <a:ext uri="{FF2B5EF4-FFF2-40B4-BE49-F238E27FC236}">
                  <a16:creationId xmlns:a16="http://schemas.microsoft.com/office/drawing/2014/main" id="{87E61BC3-10E6-8CFC-B5E0-E388B9996AE2}"/>
                </a:ext>
              </a:extLst>
            </p:cNvPr>
            <p:cNvPicPr>
              <a:picLocks noChangeAspect="1"/>
            </p:cNvPicPr>
            <p:nvPr/>
          </p:nvPicPr>
          <p:blipFill>
            <a:blip r:embed="rId2"/>
            <a:stretch>
              <a:fillRect/>
            </a:stretch>
          </p:blipFill>
          <p:spPr>
            <a:xfrm>
              <a:off x="8130863" y="3459155"/>
              <a:ext cx="1566809" cy="1566809"/>
            </a:xfrm>
            <a:prstGeom prst="rect">
              <a:avLst/>
            </a:prstGeom>
          </p:spPr>
        </p:pic>
      </p:grpSp>
      <p:sp>
        <p:nvSpPr>
          <p:cNvPr id="11" name="右矢印 13">
            <a:extLst>
              <a:ext uri="{FF2B5EF4-FFF2-40B4-BE49-F238E27FC236}">
                <a16:creationId xmlns:a16="http://schemas.microsoft.com/office/drawing/2014/main" id="{3621AFF6-631A-ED44-252B-494DF9A6AC70}"/>
              </a:ext>
            </a:extLst>
          </p:cNvPr>
          <p:cNvSpPr/>
          <p:nvPr/>
        </p:nvSpPr>
        <p:spPr>
          <a:xfrm>
            <a:off x="755576" y="4149080"/>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4">
            <a:extLst>
              <a:ext uri="{FF2B5EF4-FFF2-40B4-BE49-F238E27FC236}">
                <a16:creationId xmlns:a16="http://schemas.microsoft.com/office/drawing/2014/main" id="{B97E9761-B023-804C-E044-637BF92D7EDA}"/>
              </a:ext>
            </a:extLst>
          </p:cNvPr>
          <p:cNvSpPr/>
          <p:nvPr/>
        </p:nvSpPr>
        <p:spPr>
          <a:xfrm>
            <a:off x="7596336" y="4077072"/>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角丸四角形 18">
            <a:extLst>
              <a:ext uri="{FF2B5EF4-FFF2-40B4-BE49-F238E27FC236}">
                <a16:creationId xmlns:a16="http://schemas.microsoft.com/office/drawing/2014/main" id="{A2A211E4-99C1-5BD3-23F0-5A5E50BD0688}"/>
              </a:ext>
            </a:extLst>
          </p:cNvPr>
          <p:cNvSpPr/>
          <p:nvPr/>
        </p:nvSpPr>
        <p:spPr>
          <a:xfrm>
            <a:off x="1403648" y="3284984"/>
            <a:ext cx="5904656" cy="180020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2" descr="ä¼ç¤¾ã®å»ºç©ã®ã¢ã¤ã³ã³ï¼å·¥å ´ï¼">
            <a:extLst>
              <a:ext uri="{FF2B5EF4-FFF2-40B4-BE49-F238E27FC236}">
                <a16:creationId xmlns:a16="http://schemas.microsoft.com/office/drawing/2014/main" id="{02D77EAA-9DFA-9C7D-074B-2B7C705CE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2521699"/>
            <a:ext cx="1130448" cy="1051317"/>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A2C4F588-4EB7-7C18-5747-0984ACA5E2D2}"/>
              </a:ext>
            </a:extLst>
          </p:cNvPr>
          <p:cNvSpPr txBox="1"/>
          <p:nvPr/>
        </p:nvSpPr>
        <p:spPr>
          <a:xfrm>
            <a:off x="251520" y="5733256"/>
            <a:ext cx="8231741" cy="830997"/>
          </a:xfrm>
          <a:prstGeom prst="rect">
            <a:avLst/>
          </a:prstGeom>
          <a:noFill/>
        </p:spPr>
        <p:txBody>
          <a:bodyPr wrap="none" rtlCol="0">
            <a:spAutoFit/>
          </a:bodyPr>
          <a:lstStyle/>
          <a:p>
            <a:r>
              <a:rPr lang="ja-JP" altLang="en-US" sz="2400" dirty="0"/>
              <a:t>演算器に入ってから出てくるまでは</a:t>
            </a:r>
            <a:r>
              <a:rPr lang="en-US" altLang="ja-JP" sz="2400" dirty="0"/>
              <a:t>6</a:t>
            </a:r>
            <a:r>
              <a:rPr lang="ja-JP" altLang="en-US" sz="2400" dirty="0"/>
              <a:t>サイクル</a:t>
            </a:r>
            <a:r>
              <a:rPr lang="en-US" altLang="ja-JP" sz="2400" dirty="0"/>
              <a:t>(</a:t>
            </a:r>
            <a:r>
              <a:rPr lang="ja-JP" altLang="en-US" sz="2400" dirty="0">
                <a:solidFill>
                  <a:srgbClr val="011893"/>
                </a:solidFill>
              </a:rPr>
              <a:t>レイテンシ</a:t>
            </a:r>
            <a:r>
              <a:rPr lang="en-US" altLang="ja-JP" sz="2400" dirty="0"/>
              <a:t>)</a:t>
            </a:r>
          </a:p>
          <a:p>
            <a:r>
              <a:rPr kumimoji="1" lang="ja-JP" altLang="en-US" sz="2400" dirty="0"/>
              <a:t>演算器から毎サイクル結果が出てくる</a:t>
            </a:r>
            <a:r>
              <a:rPr kumimoji="1" lang="en-US" altLang="ja-JP" sz="2400" dirty="0"/>
              <a:t>(</a:t>
            </a:r>
            <a:r>
              <a:rPr kumimoji="1" lang="ja-JP" altLang="en-US" sz="2400" dirty="0">
                <a:solidFill>
                  <a:srgbClr val="011893"/>
                </a:solidFill>
              </a:rPr>
              <a:t>スループット</a:t>
            </a:r>
            <a:r>
              <a:rPr kumimoji="1" lang="en-US" altLang="ja-JP" sz="2400" dirty="0"/>
              <a:t>)</a:t>
            </a:r>
            <a:endParaRPr kumimoji="1" lang="ja-JP" altLang="en-US" sz="2400" dirty="0"/>
          </a:p>
        </p:txBody>
      </p:sp>
      <p:sp>
        <p:nvSpPr>
          <p:cNvPr id="16" name="右矢印 20">
            <a:extLst>
              <a:ext uri="{FF2B5EF4-FFF2-40B4-BE49-F238E27FC236}">
                <a16:creationId xmlns:a16="http://schemas.microsoft.com/office/drawing/2014/main" id="{B0086584-833A-EABF-C342-F31283CD3428}"/>
              </a:ext>
            </a:extLst>
          </p:cNvPr>
          <p:cNvSpPr/>
          <p:nvPr/>
        </p:nvSpPr>
        <p:spPr>
          <a:xfrm>
            <a:off x="19077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1">
            <a:extLst>
              <a:ext uri="{FF2B5EF4-FFF2-40B4-BE49-F238E27FC236}">
                <a16:creationId xmlns:a16="http://schemas.microsoft.com/office/drawing/2014/main" id="{2EA60241-1691-0C6D-D6B1-A8FC42695F17}"/>
              </a:ext>
            </a:extLst>
          </p:cNvPr>
          <p:cNvSpPr/>
          <p:nvPr/>
        </p:nvSpPr>
        <p:spPr>
          <a:xfrm>
            <a:off x="27718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2">
            <a:extLst>
              <a:ext uri="{FF2B5EF4-FFF2-40B4-BE49-F238E27FC236}">
                <a16:creationId xmlns:a16="http://schemas.microsoft.com/office/drawing/2014/main" id="{6F0C7B98-F3F5-0F13-2722-45412B7EFE25}"/>
              </a:ext>
            </a:extLst>
          </p:cNvPr>
          <p:cNvSpPr/>
          <p:nvPr/>
        </p:nvSpPr>
        <p:spPr>
          <a:xfrm>
            <a:off x="37079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23">
            <a:extLst>
              <a:ext uri="{FF2B5EF4-FFF2-40B4-BE49-F238E27FC236}">
                <a16:creationId xmlns:a16="http://schemas.microsoft.com/office/drawing/2014/main" id="{026F062E-8BD3-15A7-A6C2-A39F64AED0BF}"/>
              </a:ext>
            </a:extLst>
          </p:cNvPr>
          <p:cNvSpPr/>
          <p:nvPr/>
        </p:nvSpPr>
        <p:spPr>
          <a:xfrm>
            <a:off x="45720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24">
            <a:extLst>
              <a:ext uri="{FF2B5EF4-FFF2-40B4-BE49-F238E27FC236}">
                <a16:creationId xmlns:a16="http://schemas.microsoft.com/office/drawing/2014/main" id="{3083AF04-7754-384A-30D4-384365073E63}"/>
              </a:ext>
            </a:extLst>
          </p:cNvPr>
          <p:cNvSpPr/>
          <p:nvPr/>
        </p:nvSpPr>
        <p:spPr>
          <a:xfrm>
            <a:off x="55081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5">
            <a:extLst>
              <a:ext uri="{FF2B5EF4-FFF2-40B4-BE49-F238E27FC236}">
                <a16:creationId xmlns:a16="http://schemas.microsoft.com/office/drawing/2014/main" id="{B4B86C5A-50DF-AAC5-072B-7B2A5C0099A6}"/>
              </a:ext>
            </a:extLst>
          </p:cNvPr>
          <p:cNvSpPr/>
          <p:nvPr/>
        </p:nvSpPr>
        <p:spPr>
          <a:xfrm>
            <a:off x="63722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89ED663-3CB6-99F0-A2D9-C8DB20EE77A9}"/>
              </a:ext>
            </a:extLst>
          </p:cNvPr>
          <p:cNvSpPr txBox="1"/>
          <p:nvPr/>
        </p:nvSpPr>
        <p:spPr>
          <a:xfrm>
            <a:off x="2051720" y="5229200"/>
            <a:ext cx="4339650" cy="369332"/>
          </a:xfrm>
          <a:prstGeom prst="rect">
            <a:avLst/>
          </a:prstGeom>
          <a:noFill/>
        </p:spPr>
        <p:txBody>
          <a:bodyPr wrap="none" rtlCol="0">
            <a:spAutoFit/>
          </a:bodyPr>
          <a:lstStyle/>
          <a:p>
            <a:r>
              <a:rPr kumimoji="1" lang="en-US" altLang="ja-JP" dirty="0"/>
              <a:t>1</a:t>
            </a:r>
            <a:r>
              <a:rPr kumimoji="1" lang="ja-JP" altLang="en-US" dirty="0"/>
              <a:t>サイクルに</a:t>
            </a:r>
            <a:r>
              <a:rPr kumimoji="1" lang="en-US" altLang="ja-JP" dirty="0"/>
              <a:t>1</a:t>
            </a:r>
            <a:r>
              <a:rPr kumimoji="1" lang="ja-JP" altLang="en-US" dirty="0"/>
              <a:t>段右に動くベルトコンベア</a:t>
            </a:r>
          </a:p>
        </p:txBody>
      </p:sp>
      <p:sp>
        <p:nvSpPr>
          <p:cNvPr id="23" name="テキスト ボックス 22">
            <a:extLst>
              <a:ext uri="{FF2B5EF4-FFF2-40B4-BE49-F238E27FC236}">
                <a16:creationId xmlns:a16="http://schemas.microsoft.com/office/drawing/2014/main" id="{6C8C8F76-7018-F5C1-3F8F-DE10029B5081}"/>
              </a:ext>
            </a:extLst>
          </p:cNvPr>
          <p:cNvSpPr txBox="1"/>
          <p:nvPr/>
        </p:nvSpPr>
        <p:spPr>
          <a:xfrm>
            <a:off x="4932040" y="2771636"/>
            <a:ext cx="877163" cy="369332"/>
          </a:xfrm>
          <a:prstGeom prst="rect">
            <a:avLst/>
          </a:prstGeom>
          <a:noFill/>
        </p:spPr>
        <p:txBody>
          <a:bodyPr wrap="none" rtlCol="0">
            <a:spAutoFit/>
          </a:bodyPr>
          <a:lstStyle/>
          <a:p>
            <a:r>
              <a:rPr kumimoji="1" lang="ja-JP" altLang="en-US" dirty="0"/>
              <a:t>演算器</a:t>
            </a:r>
          </a:p>
        </p:txBody>
      </p:sp>
    </p:spTree>
    <p:extLst>
      <p:ext uri="{BB962C8B-B14F-4D97-AF65-F5344CB8AC3E}">
        <p14:creationId xmlns:p14="http://schemas.microsoft.com/office/powerpoint/2010/main" val="4234026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20E082-C585-4870-A5E6-983C3BB1DA1E}"/>
              </a:ext>
            </a:extLst>
          </p:cNvPr>
          <p:cNvSpPr>
            <a:spLocks noGrp="1"/>
          </p:cNvSpPr>
          <p:nvPr>
            <p:ph type="body" sz="quarter" idx="10"/>
          </p:nvPr>
        </p:nvSpPr>
        <p:spPr/>
        <p:txBody>
          <a:bodyPr/>
          <a:lstStyle/>
          <a:p>
            <a:r>
              <a:rPr kumimoji="1" lang="en-US" altLang="ja-JP"/>
              <a:t>CPU</a:t>
            </a:r>
            <a:r>
              <a:rPr kumimoji="1" lang="ja-JP" altLang="en-US"/>
              <a:t>の動作周波数</a:t>
            </a:r>
          </a:p>
        </p:txBody>
      </p:sp>
      <p:sp>
        <p:nvSpPr>
          <p:cNvPr id="3" name="テキスト ボックス 2">
            <a:extLst>
              <a:ext uri="{FF2B5EF4-FFF2-40B4-BE49-F238E27FC236}">
                <a16:creationId xmlns:a16="http://schemas.microsoft.com/office/drawing/2014/main" id="{631C4925-481F-B707-DC10-A203C4844834}"/>
              </a:ext>
            </a:extLst>
          </p:cNvPr>
          <p:cNvSpPr txBox="1"/>
          <p:nvPr/>
        </p:nvSpPr>
        <p:spPr>
          <a:xfrm>
            <a:off x="2195736" y="2780928"/>
            <a:ext cx="1210588" cy="707886"/>
          </a:xfrm>
          <a:prstGeom prst="rect">
            <a:avLst/>
          </a:prstGeom>
          <a:noFill/>
          <a:ln>
            <a:solidFill>
              <a:schemeClr val="tx1"/>
            </a:solidFill>
          </a:ln>
        </p:spPr>
        <p:txBody>
          <a:bodyPr wrap="none" rtlCol="0">
            <a:spAutoFit/>
          </a:bodyPr>
          <a:lstStyle/>
          <a:p>
            <a:r>
              <a:rPr lang="ja-JP" altLang="en-US" sz="4000" dirty="0"/>
              <a:t>性能</a:t>
            </a:r>
            <a:endParaRPr kumimoji="1" lang="ja-JP" altLang="en-US" sz="4000" dirty="0"/>
          </a:p>
        </p:txBody>
      </p:sp>
      <p:sp>
        <p:nvSpPr>
          <p:cNvPr id="4" name="正方形/長方形 3">
            <a:extLst>
              <a:ext uri="{FF2B5EF4-FFF2-40B4-BE49-F238E27FC236}">
                <a16:creationId xmlns:a16="http://schemas.microsoft.com/office/drawing/2014/main" id="{33BC7A5B-B532-82F3-D57A-46FAB002B1FA}"/>
              </a:ext>
            </a:extLst>
          </p:cNvPr>
          <p:cNvSpPr/>
          <p:nvPr/>
        </p:nvSpPr>
        <p:spPr>
          <a:xfrm>
            <a:off x="4716016" y="2780928"/>
            <a:ext cx="2749471" cy="707886"/>
          </a:xfrm>
          <a:prstGeom prst="rect">
            <a:avLst/>
          </a:prstGeom>
          <a:ln>
            <a:solidFill>
              <a:schemeClr val="tx1"/>
            </a:solidFill>
          </a:ln>
        </p:spPr>
        <p:txBody>
          <a:bodyPr wrap="none">
            <a:spAutoFit/>
          </a:bodyPr>
          <a:lstStyle/>
          <a:p>
            <a:r>
              <a:rPr lang="ja-JP" altLang="en-US" sz="4000" dirty="0"/>
              <a:t>動作周波数</a:t>
            </a:r>
          </a:p>
        </p:txBody>
      </p:sp>
      <p:sp>
        <p:nvSpPr>
          <p:cNvPr id="5" name="正方形/長方形 4">
            <a:extLst>
              <a:ext uri="{FF2B5EF4-FFF2-40B4-BE49-F238E27FC236}">
                <a16:creationId xmlns:a16="http://schemas.microsoft.com/office/drawing/2014/main" id="{CDAB4B64-9925-BD00-1D07-1A0B7ED5E9CC}"/>
              </a:ext>
            </a:extLst>
          </p:cNvPr>
          <p:cNvSpPr/>
          <p:nvPr/>
        </p:nvSpPr>
        <p:spPr>
          <a:xfrm>
            <a:off x="3779912" y="2780928"/>
            <a:ext cx="697627" cy="707886"/>
          </a:xfrm>
          <a:prstGeom prst="rect">
            <a:avLst/>
          </a:prstGeom>
        </p:spPr>
        <p:txBody>
          <a:bodyPr wrap="none">
            <a:spAutoFit/>
          </a:bodyPr>
          <a:lstStyle/>
          <a:p>
            <a:r>
              <a:rPr lang="ja-JP" altLang="en-US" sz="4000" dirty="0"/>
              <a:t>＝</a:t>
            </a:r>
          </a:p>
        </p:txBody>
      </p:sp>
      <p:sp>
        <p:nvSpPr>
          <p:cNvPr id="6" name="テキスト ボックス 5">
            <a:extLst>
              <a:ext uri="{FF2B5EF4-FFF2-40B4-BE49-F238E27FC236}">
                <a16:creationId xmlns:a16="http://schemas.microsoft.com/office/drawing/2014/main" id="{DEAADF44-1883-14B1-648C-EC8B4EB5AB29}"/>
              </a:ext>
            </a:extLst>
          </p:cNvPr>
          <p:cNvSpPr txBox="1"/>
          <p:nvPr/>
        </p:nvSpPr>
        <p:spPr>
          <a:xfrm>
            <a:off x="683568" y="1124744"/>
            <a:ext cx="7992888" cy="954107"/>
          </a:xfrm>
          <a:prstGeom prst="rect">
            <a:avLst/>
          </a:prstGeom>
          <a:noFill/>
        </p:spPr>
        <p:txBody>
          <a:bodyPr wrap="square" rtlCol="0">
            <a:spAutoFit/>
          </a:bodyPr>
          <a:lstStyle/>
          <a:p>
            <a:r>
              <a:rPr kumimoji="1" lang="ja-JP" altLang="en-US" sz="2800" dirty="0"/>
              <a:t>パイプライン処理により、</a:t>
            </a:r>
            <a:r>
              <a:rPr kumimoji="1" lang="en-US" altLang="ja-JP" sz="2800" dirty="0"/>
              <a:t>1</a:t>
            </a:r>
            <a:r>
              <a:rPr kumimoji="1" lang="ja-JP" altLang="en-US" sz="2800" dirty="0"/>
              <a:t>サイクルに</a:t>
            </a:r>
            <a:r>
              <a:rPr kumimoji="1" lang="en-US" altLang="ja-JP" sz="2800" dirty="0"/>
              <a:t>1</a:t>
            </a:r>
            <a:r>
              <a:rPr lang="ja-JP" altLang="en-US" sz="2800" dirty="0"/>
              <a:t>回計算</a:t>
            </a:r>
            <a:endParaRPr lang="en-US" altLang="ja-JP" sz="2800" dirty="0"/>
          </a:p>
          <a:p>
            <a:r>
              <a:rPr lang="ja-JP" altLang="en-US" sz="2800" dirty="0"/>
              <a:t>できるようになった</a:t>
            </a:r>
            <a:endParaRPr kumimoji="1" lang="ja-JP" altLang="en-US" sz="2800" dirty="0"/>
          </a:p>
        </p:txBody>
      </p:sp>
      <p:sp>
        <p:nvSpPr>
          <p:cNvPr id="7" name="テキスト ボックス 6">
            <a:extLst>
              <a:ext uri="{FF2B5EF4-FFF2-40B4-BE49-F238E27FC236}">
                <a16:creationId xmlns:a16="http://schemas.microsoft.com/office/drawing/2014/main" id="{7FE9BF23-666D-9983-F995-CB3638B46BD9}"/>
              </a:ext>
            </a:extLst>
          </p:cNvPr>
          <p:cNvSpPr txBox="1"/>
          <p:nvPr/>
        </p:nvSpPr>
        <p:spPr>
          <a:xfrm>
            <a:off x="179512" y="4221088"/>
            <a:ext cx="8802410" cy="523220"/>
          </a:xfrm>
          <a:prstGeom prst="rect">
            <a:avLst/>
          </a:prstGeom>
          <a:noFill/>
        </p:spPr>
        <p:txBody>
          <a:bodyPr wrap="none" rtlCol="0">
            <a:spAutoFit/>
          </a:bodyPr>
          <a:lstStyle/>
          <a:p>
            <a:r>
              <a:rPr lang="ja-JP" altLang="en-US" sz="2800" dirty="0"/>
              <a:t>あとは動作周波数を上げれば上げるだけ性能があがる</a:t>
            </a:r>
            <a:endParaRPr kumimoji="1" lang="ja-JP" altLang="en-US" sz="2800" dirty="0"/>
          </a:p>
        </p:txBody>
      </p:sp>
      <p:sp>
        <p:nvSpPr>
          <p:cNvPr id="8" name="テキスト ボックス 7">
            <a:extLst>
              <a:ext uri="{FF2B5EF4-FFF2-40B4-BE49-F238E27FC236}">
                <a16:creationId xmlns:a16="http://schemas.microsoft.com/office/drawing/2014/main" id="{6CF98A3B-4FD2-244F-E913-09A11EB2E368}"/>
              </a:ext>
            </a:extLst>
          </p:cNvPr>
          <p:cNvSpPr txBox="1"/>
          <p:nvPr/>
        </p:nvSpPr>
        <p:spPr>
          <a:xfrm>
            <a:off x="6732240" y="5373216"/>
            <a:ext cx="2031325" cy="369332"/>
          </a:xfrm>
          <a:prstGeom prst="rect">
            <a:avLst/>
          </a:prstGeom>
          <a:noFill/>
        </p:spPr>
        <p:txBody>
          <a:bodyPr wrap="none" rtlCol="0">
            <a:spAutoFit/>
          </a:bodyPr>
          <a:lstStyle/>
          <a:p>
            <a:r>
              <a:rPr lang="ja-JP" altLang="en-US" dirty="0"/>
              <a:t>・・・はずだった</a:t>
            </a:r>
            <a:endParaRPr kumimoji="1" lang="ja-JP" altLang="en-US" dirty="0"/>
          </a:p>
        </p:txBody>
      </p:sp>
    </p:spTree>
    <p:extLst>
      <p:ext uri="{BB962C8B-B14F-4D97-AF65-F5344CB8AC3E}">
        <p14:creationId xmlns:p14="http://schemas.microsoft.com/office/powerpoint/2010/main" val="2032779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69DB6E0-0810-F69D-8889-1EB5AFBBA96C}"/>
              </a:ext>
            </a:extLst>
          </p:cNvPr>
          <p:cNvSpPr>
            <a:spLocks noGrp="1"/>
          </p:cNvSpPr>
          <p:nvPr>
            <p:ph type="body" sz="quarter" idx="10"/>
          </p:nvPr>
        </p:nvSpPr>
        <p:spPr/>
        <p:txBody>
          <a:bodyPr/>
          <a:lstStyle/>
          <a:p>
            <a:r>
              <a:rPr lang="en-US" altLang="ja-JP"/>
              <a:t>CPU</a:t>
            </a:r>
            <a:r>
              <a:rPr lang="ja-JP" altLang="en-US"/>
              <a:t>の動作周波数</a:t>
            </a:r>
            <a:endParaRPr kumimoji="1" lang="ja-JP" altLang="en-US"/>
          </a:p>
        </p:txBody>
      </p:sp>
      <p:sp>
        <p:nvSpPr>
          <p:cNvPr id="3" name="テキスト ボックス 2">
            <a:extLst>
              <a:ext uri="{FF2B5EF4-FFF2-40B4-BE49-F238E27FC236}">
                <a16:creationId xmlns:a16="http://schemas.microsoft.com/office/drawing/2014/main" id="{46097CE5-6FEA-01DD-D8B8-37E7F21BFF64}"/>
              </a:ext>
            </a:extLst>
          </p:cNvPr>
          <p:cNvSpPr txBox="1"/>
          <p:nvPr/>
        </p:nvSpPr>
        <p:spPr>
          <a:xfrm>
            <a:off x="899592" y="6021288"/>
            <a:ext cx="7056784" cy="461665"/>
          </a:xfrm>
          <a:prstGeom prst="rect">
            <a:avLst/>
          </a:prstGeom>
          <a:noFill/>
        </p:spPr>
        <p:txBody>
          <a:bodyPr wrap="square" rtlCol="0">
            <a:spAutoFit/>
          </a:bodyPr>
          <a:lstStyle/>
          <a:p>
            <a:r>
              <a:rPr lang="en-US" altLang="ja-JP" sz="2400" dirty="0"/>
              <a:t>1</a:t>
            </a:r>
            <a:r>
              <a:rPr lang="ja-JP" altLang="en-US" sz="2400" dirty="0"/>
              <a:t>サイクルに</a:t>
            </a:r>
            <a:r>
              <a:rPr kumimoji="1" lang="ja-JP" altLang="en-US" sz="2400" dirty="0"/>
              <a:t>複数の命令を実行するしかない</a:t>
            </a:r>
          </a:p>
        </p:txBody>
      </p:sp>
      <p:sp>
        <p:nvSpPr>
          <p:cNvPr id="4" name="右矢印 3">
            <a:extLst>
              <a:ext uri="{FF2B5EF4-FFF2-40B4-BE49-F238E27FC236}">
                <a16:creationId xmlns:a16="http://schemas.microsoft.com/office/drawing/2014/main" id="{2A7F403C-8933-020D-C9BF-3BD784C69F91}"/>
              </a:ext>
            </a:extLst>
          </p:cNvPr>
          <p:cNvSpPr/>
          <p:nvPr/>
        </p:nvSpPr>
        <p:spPr>
          <a:xfrm>
            <a:off x="467544" y="6093296"/>
            <a:ext cx="369944" cy="30829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60628D3B-2947-9D01-824E-22639012EE78}"/>
              </a:ext>
            </a:extLst>
          </p:cNvPr>
          <p:cNvSpPr txBox="1"/>
          <p:nvPr/>
        </p:nvSpPr>
        <p:spPr>
          <a:xfrm>
            <a:off x="251520" y="5517232"/>
            <a:ext cx="6032421" cy="461665"/>
          </a:xfrm>
          <a:prstGeom prst="rect">
            <a:avLst/>
          </a:prstGeom>
          <a:noFill/>
        </p:spPr>
        <p:txBody>
          <a:bodyPr wrap="none" rtlCol="0">
            <a:spAutoFit/>
          </a:bodyPr>
          <a:lstStyle/>
          <a:p>
            <a:r>
              <a:rPr kumimoji="1" lang="ja-JP" altLang="en-US" sz="2400" dirty="0"/>
              <a:t>動作周波数を上げずに演算性能を上げたい</a:t>
            </a:r>
          </a:p>
        </p:txBody>
      </p:sp>
      <p:pic>
        <p:nvPicPr>
          <p:cNvPr id="6" name="Picture 2">
            <a:extLst>
              <a:ext uri="{FF2B5EF4-FFF2-40B4-BE49-F238E27FC236}">
                <a16:creationId xmlns:a16="http://schemas.microsoft.com/office/drawing/2014/main" id="{4472B05C-F030-E19E-7EDA-A9AA7E12CF49}"/>
              </a:ext>
            </a:extLst>
          </p:cNvPr>
          <p:cNvPicPr>
            <a:picLocks noChangeAspect="1" noChangeArrowheads="1"/>
          </p:cNvPicPr>
          <p:nvPr/>
        </p:nvPicPr>
        <p:blipFill>
          <a:blip r:embed="rId2"/>
          <a:srcRect/>
          <a:stretch>
            <a:fillRect/>
          </a:stretch>
        </p:blipFill>
        <p:spPr bwMode="auto">
          <a:xfrm>
            <a:off x="277608" y="1772816"/>
            <a:ext cx="6166600" cy="3200400"/>
          </a:xfrm>
          <a:prstGeom prst="rect">
            <a:avLst/>
          </a:prstGeom>
          <a:solidFill>
            <a:srgbClr val="F3F4E4"/>
          </a:solidFill>
          <a:ln w="9525">
            <a:solidFill>
              <a:srgbClr val="F3F4E4"/>
            </a:solidFill>
            <a:miter lim="800000"/>
            <a:headEnd/>
            <a:tailEnd/>
          </a:ln>
          <a:effectLst/>
        </p:spPr>
      </p:pic>
      <p:sp>
        <p:nvSpPr>
          <p:cNvPr id="7" name="テキスト ボックス 6">
            <a:extLst>
              <a:ext uri="{FF2B5EF4-FFF2-40B4-BE49-F238E27FC236}">
                <a16:creationId xmlns:a16="http://schemas.microsoft.com/office/drawing/2014/main" id="{C1AC7F9F-3255-EA50-DB89-0A1EA1372CC7}"/>
              </a:ext>
            </a:extLst>
          </p:cNvPr>
          <p:cNvSpPr txBox="1"/>
          <p:nvPr/>
        </p:nvSpPr>
        <p:spPr>
          <a:xfrm>
            <a:off x="323528" y="980728"/>
            <a:ext cx="7978080" cy="523220"/>
          </a:xfrm>
          <a:prstGeom prst="rect">
            <a:avLst/>
          </a:prstGeom>
          <a:noFill/>
        </p:spPr>
        <p:txBody>
          <a:bodyPr wrap="square" rtlCol="0">
            <a:spAutoFit/>
          </a:bodyPr>
          <a:lstStyle/>
          <a:p>
            <a:r>
              <a:rPr lang="en-US" altLang="ja-JP" sz="2800" dirty="0"/>
              <a:t>CPU</a:t>
            </a:r>
            <a:r>
              <a:rPr lang="ja-JP" altLang="en-US" sz="2800" dirty="0"/>
              <a:t>の動作周波数向上は</a:t>
            </a:r>
            <a:r>
              <a:rPr lang="en-US" altLang="ja-JP" sz="2800" dirty="0"/>
              <a:t>2000</a:t>
            </a:r>
            <a:r>
              <a:rPr lang="ja-JP" altLang="en-US" sz="2800" dirty="0"/>
              <a:t>年頃から頭打ちに</a:t>
            </a:r>
            <a:endParaRPr kumimoji="1" lang="ja-JP" altLang="en-US" sz="2800" dirty="0"/>
          </a:p>
        </p:txBody>
      </p:sp>
      <p:sp>
        <p:nvSpPr>
          <p:cNvPr id="8" name="正方形/長方形 7">
            <a:extLst>
              <a:ext uri="{FF2B5EF4-FFF2-40B4-BE49-F238E27FC236}">
                <a16:creationId xmlns:a16="http://schemas.microsoft.com/office/drawing/2014/main" id="{1AB99DCB-4172-5A2C-6BDA-47EFACAB34A3}"/>
              </a:ext>
            </a:extLst>
          </p:cNvPr>
          <p:cNvSpPr/>
          <p:nvPr/>
        </p:nvSpPr>
        <p:spPr>
          <a:xfrm>
            <a:off x="467544" y="5013176"/>
            <a:ext cx="7010400" cy="276999"/>
          </a:xfrm>
          <a:prstGeom prst="rect">
            <a:avLst/>
          </a:prstGeom>
        </p:spPr>
        <p:txBody>
          <a:bodyPr wrap="square">
            <a:spAutoFit/>
          </a:bodyPr>
          <a:lstStyle/>
          <a:p>
            <a:r>
              <a:rPr lang="en-US" altLang="ja-JP" sz="1200" dirty="0"/>
              <a:t>http://cacm.acm.org/magazines/2012/4/147359-cpu-db-recording-microprocessor-history/fulltext</a:t>
            </a:r>
            <a:endParaRPr lang="ja-JP" altLang="en-US" sz="1200" dirty="0"/>
          </a:p>
        </p:txBody>
      </p:sp>
      <p:sp>
        <p:nvSpPr>
          <p:cNvPr id="9" name="テキスト ボックス 8">
            <a:extLst>
              <a:ext uri="{FF2B5EF4-FFF2-40B4-BE49-F238E27FC236}">
                <a16:creationId xmlns:a16="http://schemas.microsoft.com/office/drawing/2014/main" id="{8E0A10D1-512C-1EF6-5B92-FB8BE0A26F4F}"/>
              </a:ext>
            </a:extLst>
          </p:cNvPr>
          <p:cNvSpPr txBox="1"/>
          <p:nvPr/>
        </p:nvSpPr>
        <p:spPr>
          <a:xfrm>
            <a:off x="3318494" y="4643844"/>
            <a:ext cx="415498" cy="369332"/>
          </a:xfrm>
          <a:prstGeom prst="rect">
            <a:avLst/>
          </a:prstGeom>
          <a:solidFill>
            <a:srgbClr val="F3F4E4"/>
          </a:solidFill>
        </p:spPr>
        <p:txBody>
          <a:bodyPr wrap="none" rtlCol="0">
            <a:spAutoFit/>
          </a:bodyPr>
          <a:lstStyle/>
          <a:p>
            <a:r>
              <a:rPr lang="ja-JP" altLang="en-US" dirty="0"/>
              <a:t>年</a:t>
            </a:r>
            <a:endParaRPr kumimoji="1" lang="ja-JP" altLang="en-US" dirty="0"/>
          </a:p>
        </p:txBody>
      </p:sp>
      <p:sp>
        <p:nvSpPr>
          <p:cNvPr id="10" name="テキスト ボックス 9">
            <a:extLst>
              <a:ext uri="{FF2B5EF4-FFF2-40B4-BE49-F238E27FC236}">
                <a16:creationId xmlns:a16="http://schemas.microsoft.com/office/drawing/2014/main" id="{6A01F4B2-96CD-9A5C-5A79-3DD82474EC6B}"/>
              </a:ext>
            </a:extLst>
          </p:cNvPr>
          <p:cNvSpPr txBox="1"/>
          <p:nvPr/>
        </p:nvSpPr>
        <p:spPr>
          <a:xfrm rot="16200000">
            <a:off x="-586891" y="3316518"/>
            <a:ext cx="2129109" cy="400110"/>
          </a:xfrm>
          <a:prstGeom prst="rect">
            <a:avLst/>
          </a:prstGeom>
          <a:solidFill>
            <a:srgbClr val="F3F4E4"/>
          </a:solidFill>
          <a:ln>
            <a:noFill/>
          </a:ln>
        </p:spPr>
        <p:txBody>
          <a:bodyPr wrap="none" rtlCol="0">
            <a:spAutoFit/>
          </a:bodyPr>
          <a:lstStyle/>
          <a:p>
            <a:r>
              <a:rPr lang="ja-JP" altLang="en-US" sz="2000" dirty="0"/>
              <a:t>動作周波数</a:t>
            </a:r>
            <a:r>
              <a:rPr lang="en-US" altLang="ja-JP" sz="2000" dirty="0"/>
              <a:t>(MHz)</a:t>
            </a:r>
            <a:endParaRPr kumimoji="1" lang="ja-JP" altLang="en-US" sz="2000" dirty="0"/>
          </a:p>
        </p:txBody>
      </p:sp>
      <p:pic>
        <p:nvPicPr>
          <p:cNvPr id="11" name="Picture 2" descr="熱がある人のイラスト">
            <a:extLst>
              <a:ext uri="{FF2B5EF4-FFF2-40B4-BE49-F238E27FC236}">
                <a16:creationId xmlns:a16="http://schemas.microsoft.com/office/drawing/2014/main" id="{9EF6E30E-CA16-37B3-8B1F-9CCCB7886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492896"/>
            <a:ext cx="2051510" cy="215381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FA5B603-F527-CC33-BF2F-DE7C76E9AEE5}"/>
              </a:ext>
            </a:extLst>
          </p:cNvPr>
          <p:cNvSpPr txBox="1"/>
          <p:nvPr/>
        </p:nvSpPr>
        <p:spPr>
          <a:xfrm>
            <a:off x="6660232" y="2060848"/>
            <a:ext cx="1800493" cy="369332"/>
          </a:xfrm>
          <a:prstGeom prst="rect">
            <a:avLst/>
          </a:prstGeom>
          <a:noFill/>
        </p:spPr>
        <p:txBody>
          <a:bodyPr wrap="none" rtlCol="0">
            <a:spAutoFit/>
          </a:bodyPr>
          <a:lstStyle/>
          <a:p>
            <a:r>
              <a:rPr kumimoji="1" lang="ja-JP" altLang="en-US" dirty="0"/>
              <a:t>主に発熱が原因</a:t>
            </a:r>
          </a:p>
        </p:txBody>
      </p:sp>
    </p:spTree>
    <p:extLst>
      <p:ext uri="{BB962C8B-B14F-4D97-AF65-F5344CB8AC3E}">
        <p14:creationId xmlns:p14="http://schemas.microsoft.com/office/powerpoint/2010/main" val="2030913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7B09D-12CE-5950-FBE7-21EBDC2E1532}"/>
              </a:ext>
            </a:extLst>
          </p:cNvPr>
          <p:cNvSpPr>
            <a:spLocks noGrp="1"/>
          </p:cNvSpPr>
          <p:nvPr>
            <p:ph type="body" sz="quarter" idx="10"/>
          </p:nvPr>
        </p:nvSpPr>
        <p:spPr/>
        <p:txBody>
          <a:bodyPr/>
          <a:lstStyle/>
          <a:p>
            <a:r>
              <a:rPr lang="ja-JP" altLang="en-US"/>
              <a:t>解決案</a:t>
            </a:r>
            <a:r>
              <a:rPr lang="en-US" altLang="ja-JP"/>
              <a:t>1:</a:t>
            </a:r>
            <a:r>
              <a:rPr lang="ja-JP" altLang="en-US"/>
              <a:t>スーパースカラ</a:t>
            </a:r>
            <a:endParaRPr kumimoji="1" lang="ja-JP" altLang="en-US"/>
          </a:p>
          <a:p>
            <a:endParaRPr kumimoji="1" lang="ja-JP" altLang="en-US"/>
          </a:p>
        </p:txBody>
      </p:sp>
      <p:sp>
        <p:nvSpPr>
          <p:cNvPr id="3" name="テキスト ボックス 2">
            <a:extLst>
              <a:ext uri="{FF2B5EF4-FFF2-40B4-BE49-F238E27FC236}">
                <a16:creationId xmlns:a16="http://schemas.microsoft.com/office/drawing/2014/main" id="{B2588724-0284-8A9F-F374-B9E5A5A2A7A3}"/>
              </a:ext>
            </a:extLst>
          </p:cNvPr>
          <p:cNvSpPr txBox="1"/>
          <p:nvPr/>
        </p:nvSpPr>
        <p:spPr>
          <a:xfrm>
            <a:off x="1842168" y="974825"/>
            <a:ext cx="4818064" cy="523220"/>
          </a:xfrm>
          <a:prstGeom prst="rect">
            <a:avLst/>
          </a:prstGeom>
          <a:noFill/>
          <a:ln>
            <a:solidFill>
              <a:schemeClr val="tx1"/>
            </a:solidFill>
          </a:ln>
        </p:spPr>
        <p:txBody>
          <a:bodyPr wrap="square" rtlCol="0">
            <a:spAutoFit/>
          </a:bodyPr>
          <a:lstStyle/>
          <a:p>
            <a:r>
              <a:rPr kumimoji="1" lang="ja-JP" altLang="en-US" sz="2800" dirty="0"/>
              <a:t>ハードウェアにがんばらせる</a:t>
            </a:r>
          </a:p>
        </p:txBody>
      </p:sp>
      <p:pic>
        <p:nvPicPr>
          <p:cNvPr id="4" name="図 3">
            <a:extLst>
              <a:ext uri="{FF2B5EF4-FFF2-40B4-BE49-F238E27FC236}">
                <a16:creationId xmlns:a16="http://schemas.microsoft.com/office/drawing/2014/main" id="{2F5035F1-364B-25CF-EBD4-C4281EDD67F0}"/>
              </a:ext>
            </a:extLst>
          </p:cNvPr>
          <p:cNvPicPr>
            <a:picLocks noChangeAspect="1"/>
          </p:cNvPicPr>
          <p:nvPr/>
        </p:nvPicPr>
        <p:blipFill>
          <a:blip r:embed="rId2"/>
          <a:stretch>
            <a:fillRect/>
          </a:stretch>
        </p:blipFill>
        <p:spPr>
          <a:xfrm>
            <a:off x="6568079" y="1909371"/>
            <a:ext cx="1309945" cy="1309944"/>
          </a:xfrm>
          <a:prstGeom prst="rect">
            <a:avLst/>
          </a:prstGeom>
        </p:spPr>
      </p:pic>
      <p:pic>
        <p:nvPicPr>
          <p:cNvPr id="5" name="図 4">
            <a:extLst>
              <a:ext uri="{FF2B5EF4-FFF2-40B4-BE49-F238E27FC236}">
                <a16:creationId xmlns:a16="http://schemas.microsoft.com/office/drawing/2014/main" id="{8EBBD59B-9CDD-27D8-1AC5-B2A81555F0AB}"/>
              </a:ext>
            </a:extLst>
          </p:cNvPr>
          <p:cNvPicPr>
            <a:picLocks noChangeAspect="1"/>
          </p:cNvPicPr>
          <p:nvPr/>
        </p:nvPicPr>
        <p:blipFill>
          <a:blip r:embed="rId2"/>
          <a:stretch>
            <a:fillRect/>
          </a:stretch>
        </p:blipFill>
        <p:spPr>
          <a:xfrm>
            <a:off x="6556850" y="3611440"/>
            <a:ext cx="1309945" cy="1309944"/>
          </a:xfrm>
          <a:prstGeom prst="rect">
            <a:avLst/>
          </a:prstGeom>
        </p:spPr>
      </p:pic>
      <p:pic>
        <p:nvPicPr>
          <p:cNvPr id="6" name="図 5">
            <a:extLst>
              <a:ext uri="{FF2B5EF4-FFF2-40B4-BE49-F238E27FC236}">
                <a16:creationId xmlns:a16="http://schemas.microsoft.com/office/drawing/2014/main" id="{F6A08EBD-036B-715E-5CD9-5985A815BFE9}"/>
              </a:ext>
            </a:extLst>
          </p:cNvPr>
          <p:cNvPicPr>
            <a:picLocks noChangeAspect="1"/>
          </p:cNvPicPr>
          <p:nvPr/>
        </p:nvPicPr>
        <p:blipFill>
          <a:blip r:embed="rId3"/>
          <a:stretch>
            <a:fillRect/>
          </a:stretch>
        </p:blipFill>
        <p:spPr>
          <a:xfrm>
            <a:off x="3533539" y="2772077"/>
            <a:ext cx="1728130" cy="1490512"/>
          </a:xfrm>
          <a:prstGeom prst="rect">
            <a:avLst/>
          </a:prstGeom>
        </p:spPr>
      </p:pic>
      <p:pic>
        <p:nvPicPr>
          <p:cNvPr id="7" name="図 6">
            <a:extLst>
              <a:ext uri="{FF2B5EF4-FFF2-40B4-BE49-F238E27FC236}">
                <a16:creationId xmlns:a16="http://schemas.microsoft.com/office/drawing/2014/main" id="{C177EC4F-EB83-DE27-B590-365234C3038D}"/>
              </a:ext>
            </a:extLst>
          </p:cNvPr>
          <p:cNvPicPr>
            <a:picLocks noChangeAspect="1"/>
          </p:cNvPicPr>
          <p:nvPr/>
        </p:nvPicPr>
        <p:blipFill>
          <a:blip r:embed="rId4"/>
          <a:stretch>
            <a:fillRect/>
          </a:stretch>
        </p:blipFill>
        <p:spPr>
          <a:xfrm>
            <a:off x="864068" y="2762452"/>
            <a:ext cx="1604733" cy="1608754"/>
          </a:xfrm>
          <a:prstGeom prst="rect">
            <a:avLst/>
          </a:prstGeom>
        </p:spPr>
      </p:pic>
      <p:sp>
        <p:nvSpPr>
          <p:cNvPr id="8" name="テキスト ボックス 7">
            <a:extLst>
              <a:ext uri="{FF2B5EF4-FFF2-40B4-BE49-F238E27FC236}">
                <a16:creationId xmlns:a16="http://schemas.microsoft.com/office/drawing/2014/main" id="{70F18203-1670-ECC4-4842-7756F436AB04}"/>
              </a:ext>
            </a:extLst>
          </p:cNvPr>
          <p:cNvSpPr txBox="1"/>
          <p:nvPr/>
        </p:nvSpPr>
        <p:spPr>
          <a:xfrm>
            <a:off x="539552" y="2247255"/>
            <a:ext cx="2448272" cy="461665"/>
          </a:xfrm>
          <a:prstGeom prst="rect">
            <a:avLst/>
          </a:prstGeom>
          <a:noFill/>
        </p:spPr>
        <p:txBody>
          <a:bodyPr wrap="square" rtlCol="0">
            <a:spAutoFit/>
          </a:bodyPr>
          <a:lstStyle/>
          <a:p>
            <a:r>
              <a:rPr kumimoji="1" lang="ja-JP" altLang="en-US" sz="2400" dirty="0"/>
              <a:t>データフェッチ</a:t>
            </a:r>
          </a:p>
        </p:txBody>
      </p:sp>
      <p:sp>
        <p:nvSpPr>
          <p:cNvPr id="9" name="テキスト ボックス 8">
            <a:extLst>
              <a:ext uri="{FF2B5EF4-FFF2-40B4-BE49-F238E27FC236}">
                <a16:creationId xmlns:a16="http://schemas.microsoft.com/office/drawing/2014/main" id="{19C28E1A-2336-B215-679E-6C84068350CB}"/>
              </a:ext>
            </a:extLst>
          </p:cNvPr>
          <p:cNvSpPr txBox="1"/>
          <p:nvPr/>
        </p:nvSpPr>
        <p:spPr>
          <a:xfrm>
            <a:off x="3149258" y="2247255"/>
            <a:ext cx="2646878" cy="461665"/>
          </a:xfrm>
          <a:prstGeom prst="rect">
            <a:avLst/>
          </a:prstGeom>
          <a:noFill/>
        </p:spPr>
        <p:txBody>
          <a:bodyPr wrap="none" rtlCol="0">
            <a:spAutoFit/>
          </a:bodyPr>
          <a:lstStyle/>
          <a:p>
            <a:r>
              <a:rPr kumimoji="1" lang="ja-JP" altLang="en-US" sz="2400" dirty="0"/>
              <a:t>依存関係チェック</a:t>
            </a:r>
            <a:endParaRPr kumimoji="1" lang="en-US" altLang="ja-JP" sz="2400" dirty="0"/>
          </a:p>
        </p:txBody>
      </p:sp>
      <p:sp>
        <p:nvSpPr>
          <p:cNvPr id="10" name="右矢印 36">
            <a:extLst>
              <a:ext uri="{FF2B5EF4-FFF2-40B4-BE49-F238E27FC236}">
                <a16:creationId xmlns:a16="http://schemas.microsoft.com/office/drawing/2014/main" id="{763A98A9-9067-EFE1-6E38-2997F24BAA32}"/>
              </a:ext>
            </a:extLst>
          </p:cNvPr>
          <p:cNvSpPr/>
          <p:nvPr/>
        </p:nvSpPr>
        <p:spPr>
          <a:xfrm>
            <a:off x="2771801" y="33569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1" name="右矢印 37">
            <a:extLst>
              <a:ext uri="{FF2B5EF4-FFF2-40B4-BE49-F238E27FC236}">
                <a16:creationId xmlns:a16="http://schemas.microsoft.com/office/drawing/2014/main" id="{DEB4A7AC-19CD-344E-9ADE-EB3E88C7BAE3}"/>
              </a:ext>
            </a:extLst>
          </p:cNvPr>
          <p:cNvSpPr/>
          <p:nvPr/>
        </p:nvSpPr>
        <p:spPr>
          <a:xfrm rot="20700000">
            <a:off x="5609926" y="286672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38">
            <a:extLst>
              <a:ext uri="{FF2B5EF4-FFF2-40B4-BE49-F238E27FC236}">
                <a16:creationId xmlns:a16="http://schemas.microsoft.com/office/drawing/2014/main" id="{008986ED-DC2D-C024-19DE-6629E38BFD65}"/>
              </a:ext>
            </a:extLst>
          </p:cNvPr>
          <p:cNvSpPr/>
          <p:nvPr/>
        </p:nvSpPr>
        <p:spPr>
          <a:xfrm rot="1800000">
            <a:off x="5629175" y="393512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8F2A70E2-CDAB-2BBF-387D-97DB888CABE8}"/>
              </a:ext>
            </a:extLst>
          </p:cNvPr>
          <p:cNvSpPr txBox="1"/>
          <p:nvPr/>
        </p:nvSpPr>
        <p:spPr>
          <a:xfrm>
            <a:off x="539552" y="4365104"/>
            <a:ext cx="4184159" cy="830997"/>
          </a:xfrm>
          <a:prstGeom prst="rect">
            <a:avLst/>
          </a:prstGeom>
          <a:noFill/>
        </p:spPr>
        <p:txBody>
          <a:bodyPr wrap="none" rtlCol="0">
            <a:spAutoFit/>
          </a:bodyPr>
          <a:lstStyle/>
          <a:p>
            <a:r>
              <a:rPr kumimoji="1" lang="ja-JP" altLang="en-US" sz="2400" dirty="0"/>
              <a:t>データと命令を</a:t>
            </a:r>
            <a:r>
              <a:rPr kumimoji="1" lang="ja-JP" altLang="en-US" sz="2400"/>
              <a:t>複数持ってきて</a:t>
            </a:r>
            <a:endParaRPr kumimoji="1" lang="en-US" altLang="ja-JP" sz="2400" dirty="0"/>
          </a:p>
          <a:p>
            <a:r>
              <a:rPr kumimoji="1" lang="ja-JP" altLang="en-US" sz="2400" dirty="0"/>
              <a:t>複数の生産ラインに振り分ける</a:t>
            </a:r>
          </a:p>
        </p:txBody>
      </p:sp>
      <p:sp>
        <p:nvSpPr>
          <p:cNvPr id="14" name="テキスト ボックス 13">
            <a:extLst>
              <a:ext uri="{FF2B5EF4-FFF2-40B4-BE49-F238E27FC236}">
                <a16:creationId xmlns:a16="http://schemas.microsoft.com/office/drawing/2014/main" id="{CD361F60-71C9-0136-BDC8-4178126941AE}"/>
              </a:ext>
            </a:extLst>
          </p:cNvPr>
          <p:cNvSpPr txBox="1"/>
          <p:nvPr/>
        </p:nvSpPr>
        <p:spPr>
          <a:xfrm>
            <a:off x="6726453" y="1490310"/>
            <a:ext cx="1107996" cy="461665"/>
          </a:xfrm>
          <a:prstGeom prst="rect">
            <a:avLst/>
          </a:prstGeom>
          <a:noFill/>
        </p:spPr>
        <p:txBody>
          <a:bodyPr wrap="none" rtlCol="0">
            <a:spAutoFit/>
          </a:bodyPr>
          <a:lstStyle/>
          <a:p>
            <a:r>
              <a:rPr kumimoji="1" lang="ja-JP" altLang="en-US" sz="2400" dirty="0"/>
              <a:t>演算機</a:t>
            </a:r>
          </a:p>
        </p:txBody>
      </p:sp>
      <p:sp>
        <p:nvSpPr>
          <p:cNvPr id="15" name="テキスト ボックス 14">
            <a:extLst>
              <a:ext uri="{FF2B5EF4-FFF2-40B4-BE49-F238E27FC236}">
                <a16:creationId xmlns:a16="http://schemas.microsoft.com/office/drawing/2014/main" id="{3752CCC5-7B7D-98AA-7991-82BA2D477356}"/>
              </a:ext>
            </a:extLst>
          </p:cNvPr>
          <p:cNvSpPr txBox="1"/>
          <p:nvPr/>
        </p:nvSpPr>
        <p:spPr>
          <a:xfrm>
            <a:off x="6657472" y="3279005"/>
            <a:ext cx="1107996" cy="461665"/>
          </a:xfrm>
          <a:prstGeom prst="rect">
            <a:avLst/>
          </a:prstGeom>
          <a:noFill/>
        </p:spPr>
        <p:txBody>
          <a:bodyPr wrap="none" rtlCol="0">
            <a:spAutoFit/>
          </a:bodyPr>
          <a:lstStyle/>
          <a:p>
            <a:r>
              <a:rPr kumimoji="1" lang="ja-JP" altLang="en-US" sz="2400"/>
              <a:t>演算機</a:t>
            </a:r>
            <a:endParaRPr kumimoji="1" lang="ja-JP" altLang="en-US" sz="2400" dirty="0"/>
          </a:p>
        </p:txBody>
      </p:sp>
      <p:sp>
        <p:nvSpPr>
          <p:cNvPr id="16" name="テキスト ボックス 15">
            <a:extLst>
              <a:ext uri="{FF2B5EF4-FFF2-40B4-BE49-F238E27FC236}">
                <a16:creationId xmlns:a16="http://schemas.microsoft.com/office/drawing/2014/main" id="{50EC5263-B06F-39FE-30ED-16A3DED0E023}"/>
              </a:ext>
            </a:extLst>
          </p:cNvPr>
          <p:cNvSpPr txBox="1"/>
          <p:nvPr/>
        </p:nvSpPr>
        <p:spPr>
          <a:xfrm>
            <a:off x="1103891" y="6237312"/>
            <a:ext cx="7068509" cy="461665"/>
          </a:xfrm>
          <a:prstGeom prst="rect">
            <a:avLst/>
          </a:prstGeom>
          <a:noFill/>
        </p:spPr>
        <p:txBody>
          <a:bodyPr wrap="square" rtlCol="0">
            <a:spAutoFit/>
          </a:bodyPr>
          <a:lstStyle/>
          <a:p>
            <a:r>
              <a:rPr kumimoji="1" lang="ja-JP" altLang="en-US" sz="2400" b="1" dirty="0">
                <a:solidFill>
                  <a:srgbClr val="FF0000"/>
                </a:solidFill>
              </a:rPr>
              <a:t>実行ユニットが</a:t>
            </a:r>
            <a:r>
              <a:rPr kumimoji="1" lang="ja-JP" altLang="en-US" sz="2400" b="1">
                <a:solidFill>
                  <a:srgbClr val="FF0000"/>
                </a:solidFill>
              </a:rPr>
              <a:t>増えると命令</a:t>
            </a:r>
            <a:r>
              <a:rPr kumimoji="1" lang="ja-JP" altLang="en-US" sz="2400" b="1" dirty="0">
                <a:solidFill>
                  <a:srgbClr val="FF0000"/>
                </a:solidFill>
              </a:rPr>
              <a:t>振り分けで死ぬ</a:t>
            </a:r>
            <a:endParaRPr kumimoji="1" lang="en-US" altLang="ja-JP" sz="2400" b="1" dirty="0">
              <a:solidFill>
                <a:srgbClr val="FF0000"/>
              </a:solidFill>
            </a:endParaRPr>
          </a:p>
        </p:txBody>
      </p:sp>
      <p:sp>
        <p:nvSpPr>
          <p:cNvPr id="17" name="テキスト ボックス 16">
            <a:extLst>
              <a:ext uri="{FF2B5EF4-FFF2-40B4-BE49-F238E27FC236}">
                <a16:creationId xmlns:a16="http://schemas.microsoft.com/office/drawing/2014/main" id="{6ADCD576-D47A-951D-4E39-CB409B70CDA5}"/>
              </a:ext>
            </a:extLst>
          </p:cNvPr>
          <p:cNvSpPr txBox="1"/>
          <p:nvPr/>
        </p:nvSpPr>
        <p:spPr>
          <a:xfrm>
            <a:off x="1011803" y="5517232"/>
            <a:ext cx="4856341" cy="461665"/>
          </a:xfrm>
          <a:prstGeom prst="rect">
            <a:avLst/>
          </a:prstGeom>
          <a:noFill/>
        </p:spPr>
        <p:txBody>
          <a:bodyPr wrap="square" rtlCol="0">
            <a:spAutoFit/>
          </a:bodyPr>
          <a:lstStyle/>
          <a:p>
            <a:r>
              <a:rPr kumimoji="1" lang="en-US" altLang="ja-JP" sz="2400" dirty="0"/>
              <a:t> </a:t>
            </a:r>
            <a:r>
              <a:rPr kumimoji="1" lang="ja-JP" altLang="en-US" sz="2400" dirty="0"/>
              <a:t>命令の</a:t>
            </a:r>
            <a:r>
              <a:rPr lang="ja-JP" altLang="en-US" sz="2400" dirty="0"/>
              <a:t>後方互換性を保てる</a:t>
            </a:r>
            <a:endParaRPr kumimoji="1" lang="en-US" altLang="ja-JP" sz="2400" dirty="0"/>
          </a:p>
        </p:txBody>
      </p:sp>
      <p:pic>
        <p:nvPicPr>
          <p:cNvPr id="18" name="図 17">
            <a:extLst>
              <a:ext uri="{FF2B5EF4-FFF2-40B4-BE49-F238E27FC236}">
                <a16:creationId xmlns:a16="http://schemas.microsoft.com/office/drawing/2014/main" id="{E2DE13B9-90BA-2B3B-1857-F5744D764254}"/>
              </a:ext>
            </a:extLst>
          </p:cNvPr>
          <p:cNvPicPr>
            <a:picLocks noChangeAspect="1"/>
          </p:cNvPicPr>
          <p:nvPr/>
        </p:nvPicPr>
        <p:blipFill>
          <a:blip r:embed="rId5"/>
          <a:stretch>
            <a:fillRect/>
          </a:stretch>
        </p:blipFill>
        <p:spPr>
          <a:xfrm>
            <a:off x="462507" y="5451693"/>
            <a:ext cx="584200" cy="569595"/>
          </a:xfrm>
          <a:prstGeom prst="rect">
            <a:avLst/>
          </a:prstGeom>
        </p:spPr>
      </p:pic>
      <p:pic>
        <p:nvPicPr>
          <p:cNvPr id="19" name="図 18">
            <a:extLst>
              <a:ext uri="{FF2B5EF4-FFF2-40B4-BE49-F238E27FC236}">
                <a16:creationId xmlns:a16="http://schemas.microsoft.com/office/drawing/2014/main" id="{826F1B5A-EF49-2487-E751-CF4D240E3FBF}"/>
              </a:ext>
            </a:extLst>
          </p:cNvPr>
          <p:cNvPicPr>
            <a:picLocks noChangeAspect="1"/>
          </p:cNvPicPr>
          <p:nvPr/>
        </p:nvPicPr>
        <p:blipFill>
          <a:blip r:embed="rId6"/>
          <a:stretch>
            <a:fillRect/>
          </a:stretch>
        </p:blipFill>
        <p:spPr>
          <a:xfrm>
            <a:off x="462507" y="6175588"/>
            <a:ext cx="584200" cy="569595"/>
          </a:xfrm>
          <a:prstGeom prst="rect">
            <a:avLst/>
          </a:prstGeom>
        </p:spPr>
      </p:pic>
      <p:sp>
        <p:nvSpPr>
          <p:cNvPr id="20" name="テキスト ボックス 19">
            <a:extLst>
              <a:ext uri="{FF2B5EF4-FFF2-40B4-BE49-F238E27FC236}">
                <a16:creationId xmlns:a16="http://schemas.microsoft.com/office/drawing/2014/main" id="{80A8A189-7982-8D3A-3DB9-D88A320CF7B9}"/>
              </a:ext>
            </a:extLst>
          </p:cNvPr>
          <p:cNvSpPr txBox="1"/>
          <p:nvPr/>
        </p:nvSpPr>
        <p:spPr>
          <a:xfrm>
            <a:off x="5652120" y="5373216"/>
            <a:ext cx="2262158" cy="369332"/>
          </a:xfrm>
          <a:prstGeom prst="rect">
            <a:avLst/>
          </a:prstGeom>
          <a:noFill/>
        </p:spPr>
        <p:txBody>
          <a:bodyPr wrap="none" rtlCol="0">
            <a:spAutoFit/>
          </a:bodyPr>
          <a:lstStyle/>
          <a:p>
            <a:r>
              <a:rPr kumimoji="1" lang="ja-JP" altLang="en-US" dirty="0"/>
              <a:t>この人が過労死する</a:t>
            </a:r>
          </a:p>
        </p:txBody>
      </p:sp>
      <p:cxnSp>
        <p:nvCxnSpPr>
          <p:cNvPr id="21" name="直線矢印コネクタ 20">
            <a:extLst>
              <a:ext uri="{FF2B5EF4-FFF2-40B4-BE49-F238E27FC236}">
                <a16:creationId xmlns:a16="http://schemas.microsoft.com/office/drawing/2014/main" id="{7855A87C-C8AB-D98A-9A6E-ED06C61B6693}"/>
              </a:ext>
            </a:extLst>
          </p:cNvPr>
          <p:cNvCxnSpPr/>
          <p:nvPr/>
        </p:nvCxnSpPr>
        <p:spPr>
          <a:xfrm flipH="1" flipV="1">
            <a:off x="5220072" y="4293096"/>
            <a:ext cx="432048"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614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049DF4-1D45-0B0C-745B-D03DD84B0F92}"/>
              </a:ext>
            </a:extLst>
          </p:cNvPr>
          <p:cNvSpPr>
            <a:spLocks noGrp="1"/>
          </p:cNvSpPr>
          <p:nvPr>
            <p:ph type="body" sz="quarter" idx="10"/>
          </p:nvPr>
        </p:nvSpPr>
        <p:spPr/>
        <p:txBody>
          <a:bodyPr/>
          <a:lstStyle/>
          <a:p>
            <a:r>
              <a:rPr lang="ja-JP" altLang="en-US"/>
              <a:t>解決案</a:t>
            </a:r>
            <a:r>
              <a:rPr lang="en-US" altLang="ja-JP"/>
              <a:t>2</a:t>
            </a:r>
            <a:r>
              <a:rPr lang="ja-JP" altLang="en-US"/>
              <a:t>：</a:t>
            </a:r>
            <a:r>
              <a:rPr lang="en-US" altLang="ja-JP"/>
              <a:t>VLIW</a:t>
            </a:r>
            <a:endParaRPr kumimoji="1" lang="ja-JP" altLang="en-US"/>
          </a:p>
        </p:txBody>
      </p:sp>
      <p:sp>
        <p:nvSpPr>
          <p:cNvPr id="3" name="正方形/長方形 2">
            <a:extLst>
              <a:ext uri="{FF2B5EF4-FFF2-40B4-BE49-F238E27FC236}">
                <a16:creationId xmlns:a16="http://schemas.microsoft.com/office/drawing/2014/main" id="{4C559A75-51EB-2422-EA5C-6F6BF37A79C6}"/>
              </a:ext>
            </a:extLst>
          </p:cNvPr>
          <p:cNvSpPr/>
          <p:nvPr/>
        </p:nvSpPr>
        <p:spPr>
          <a:xfrm>
            <a:off x="6300192" y="764704"/>
            <a:ext cx="2745239" cy="338554"/>
          </a:xfrm>
          <a:prstGeom prst="rect">
            <a:avLst/>
          </a:prstGeom>
        </p:spPr>
        <p:txBody>
          <a:bodyPr wrap="none">
            <a:spAutoFit/>
          </a:bodyPr>
          <a:lstStyle/>
          <a:p>
            <a:r>
              <a:rPr lang="en-US" altLang="ja-JP" sz="1600" dirty="0"/>
              <a:t>※ </a:t>
            </a:r>
            <a:r>
              <a:rPr lang="en-US" altLang="ja-JP" sz="1600" dirty="0">
                <a:solidFill>
                  <a:srgbClr val="FF0000"/>
                </a:solidFill>
              </a:rPr>
              <a:t>V</a:t>
            </a:r>
            <a:r>
              <a:rPr lang="en-US" altLang="ja-JP" sz="1600" dirty="0"/>
              <a:t>ery </a:t>
            </a:r>
            <a:r>
              <a:rPr lang="en-US" altLang="ja-JP" sz="1600" dirty="0">
                <a:solidFill>
                  <a:srgbClr val="FF0000"/>
                </a:solidFill>
              </a:rPr>
              <a:t>L</a:t>
            </a:r>
            <a:r>
              <a:rPr lang="en-US" altLang="ja-JP" sz="1600" dirty="0"/>
              <a:t>ong </a:t>
            </a:r>
            <a:r>
              <a:rPr lang="en-US" altLang="ja-JP" sz="1600" dirty="0">
                <a:solidFill>
                  <a:srgbClr val="FF0000"/>
                </a:solidFill>
              </a:rPr>
              <a:t>I</a:t>
            </a:r>
            <a:r>
              <a:rPr lang="en-US" altLang="ja-JP" sz="1600" dirty="0"/>
              <a:t>nstruction </a:t>
            </a:r>
            <a:r>
              <a:rPr lang="en-US" altLang="ja-JP" sz="1600" dirty="0">
                <a:solidFill>
                  <a:srgbClr val="FF0000"/>
                </a:solidFill>
              </a:rPr>
              <a:t>W</a:t>
            </a:r>
            <a:r>
              <a:rPr lang="en-US" altLang="ja-JP" sz="1600" dirty="0"/>
              <a:t>ord</a:t>
            </a:r>
            <a:endParaRPr lang="ja-JP" altLang="en-US" sz="1600" dirty="0"/>
          </a:p>
        </p:txBody>
      </p:sp>
      <p:sp>
        <p:nvSpPr>
          <p:cNvPr id="4" name="テキスト ボックス 3">
            <a:extLst>
              <a:ext uri="{FF2B5EF4-FFF2-40B4-BE49-F238E27FC236}">
                <a16:creationId xmlns:a16="http://schemas.microsoft.com/office/drawing/2014/main" id="{A283E8E1-D7F3-1089-B0B7-381593CD82E9}"/>
              </a:ext>
            </a:extLst>
          </p:cNvPr>
          <p:cNvSpPr txBox="1"/>
          <p:nvPr/>
        </p:nvSpPr>
        <p:spPr>
          <a:xfrm>
            <a:off x="2207928" y="1174041"/>
            <a:ext cx="4884352" cy="523220"/>
          </a:xfrm>
          <a:prstGeom prst="rect">
            <a:avLst/>
          </a:prstGeom>
          <a:noFill/>
          <a:ln>
            <a:solidFill>
              <a:schemeClr val="tx1"/>
            </a:solidFill>
          </a:ln>
        </p:spPr>
        <p:txBody>
          <a:bodyPr wrap="square" rtlCol="0">
            <a:spAutoFit/>
          </a:bodyPr>
          <a:lstStyle/>
          <a:p>
            <a:r>
              <a:rPr kumimoji="1" lang="ja-JP" altLang="en-US" sz="2800" dirty="0"/>
              <a:t>ソフトウェアにがんばらせる</a:t>
            </a:r>
          </a:p>
        </p:txBody>
      </p:sp>
      <p:pic>
        <p:nvPicPr>
          <p:cNvPr id="5" name="図 4">
            <a:extLst>
              <a:ext uri="{FF2B5EF4-FFF2-40B4-BE49-F238E27FC236}">
                <a16:creationId xmlns:a16="http://schemas.microsoft.com/office/drawing/2014/main" id="{3BF21FC2-D87D-0631-7226-115463B0A548}"/>
              </a:ext>
            </a:extLst>
          </p:cNvPr>
          <p:cNvPicPr>
            <a:picLocks noChangeAspect="1"/>
          </p:cNvPicPr>
          <p:nvPr/>
        </p:nvPicPr>
        <p:blipFill>
          <a:blip r:embed="rId2"/>
          <a:stretch>
            <a:fillRect/>
          </a:stretch>
        </p:blipFill>
        <p:spPr>
          <a:xfrm>
            <a:off x="393250" y="2868507"/>
            <a:ext cx="1182449" cy="1642291"/>
          </a:xfrm>
          <a:prstGeom prst="rect">
            <a:avLst/>
          </a:prstGeom>
        </p:spPr>
      </p:pic>
      <p:pic>
        <p:nvPicPr>
          <p:cNvPr id="6" name="図 5">
            <a:extLst>
              <a:ext uri="{FF2B5EF4-FFF2-40B4-BE49-F238E27FC236}">
                <a16:creationId xmlns:a16="http://schemas.microsoft.com/office/drawing/2014/main" id="{FF7DC930-6024-B38E-0894-3473E7E1411B}"/>
              </a:ext>
            </a:extLst>
          </p:cNvPr>
          <p:cNvPicPr>
            <a:picLocks noChangeAspect="1"/>
          </p:cNvPicPr>
          <p:nvPr/>
        </p:nvPicPr>
        <p:blipFill>
          <a:blip r:embed="rId3"/>
          <a:stretch>
            <a:fillRect/>
          </a:stretch>
        </p:blipFill>
        <p:spPr>
          <a:xfrm>
            <a:off x="1594916" y="2745104"/>
            <a:ext cx="814262" cy="814262"/>
          </a:xfrm>
          <a:prstGeom prst="rect">
            <a:avLst/>
          </a:prstGeom>
        </p:spPr>
      </p:pic>
      <p:pic>
        <p:nvPicPr>
          <p:cNvPr id="7" name="図 6">
            <a:extLst>
              <a:ext uri="{FF2B5EF4-FFF2-40B4-BE49-F238E27FC236}">
                <a16:creationId xmlns:a16="http://schemas.microsoft.com/office/drawing/2014/main" id="{AA1F35EC-C95B-DED6-8AA4-CE60FDC4EFC0}"/>
              </a:ext>
            </a:extLst>
          </p:cNvPr>
          <p:cNvPicPr>
            <a:picLocks noChangeAspect="1"/>
          </p:cNvPicPr>
          <p:nvPr/>
        </p:nvPicPr>
        <p:blipFill>
          <a:blip r:embed="rId3"/>
          <a:stretch>
            <a:fillRect/>
          </a:stretch>
        </p:blipFill>
        <p:spPr>
          <a:xfrm>
            <a:off x="1593568" y="3909008"/>
            <a:ext cx="814262" cy="814262"/>
          </a:xfrm>
          <a:prstGeom prst="rect">
            <a:avLst/>
          </a:prstGeom>
        </p:spPr>
      </p:pic>
      <p:sp>
        <p:nvSpPr>
          <p:cNvPr id="8" name="テキスト ボックス 7">
            <a:extLst>
              <a:ext uri="{FF2B5EF4-FFF2-40B4-BE49-F238E27FC236}">
                <a16:creationId xmlns:a16="http://schemas.microsoft.com/office/drawing/2014/main" id="{B5363F66-CF73-E623-C5C2-4646862FD2A7}"/>
              </a:ext>
            </a:extLst>
          </p:cNvPr>
          <p:cNvSpPr txBox="1"/>
          <p:nvPr/>
        </p:nvSpPr>
        <p:spPr>
          <a:xfrm>
            <a:off x="251520" y="1772816"/>
            <a:ext cx="3312368" cy="830997"/>
          </a:xfrm>
          <a:prstGeom prst="rect">
            <a:avLst/>
          </a:prstGeom>
          <a:noFill/>
        </p:spPr>
        <p:txBody>
          <a:bodyPr wrap="square" rtlCol="0">
            <a:spAutoFit/>
          </a:bodyPr>
          <a:lstStyle/>
          <a:p>
            <a:r>
              <a:rPr kumimoji="1" lang="ja-JP" altLang="en-US" sz="2400" dirty="0"/>
              <a:t>コンパ</a:t>
            </a:r>
            <a:r>
              <a:rPr lang="ja-JP" altLang="en-US" sz="2400" dirty="0"/>
              <a:t>イ</a:t>
            </a:r>
            <a:r>
              <a:rPr kumimoji="1" lang="ja-JP" altLang="en-US" sz="2400" dirty="0"/>
              <a:t>ラがデータと</a:t>
            </a:r>
            <a:endParaRPr kumimoji="1" lang="en-US" altLang="ja-JP" sz="2400" dirty="0"/>
          </a:p>
          <a:p>
            <a:r>
              <a:rPr lang="ja-JP" altLang="en-US" sz="2400" dirty="0"/>
              <a:t>命令を並べておく</a:t>
            </a:r>
            <a:endParaRPr kumimoji="1" lang="ja-JP" altLang="en-US" sz="2400" dirty="0"/>
          </a:p>
        </p:txBody>
      </p:sp>
      <p:pic>
        <p:nvPicPr>
          <p:cNvPr id="9" name="図 8">
            <a:extLst>
              <a:ext uri="{FF2B5EF4-FFF2-40B4-BE49-F238E27FC236}">
                <a16:creationId xmlns:a16="http://schemas.microsoft.com/office/drawing/2014/main" id="{D3DFBABB-76BA-660B-8F61-D1C665ECAC07}"/>
              </a:ext>
            </a:extLst>
          </p:cNvPr>
          <p:cNvPicPr>
            <a:picLocks noChangeAspect="1"/>
          </p:cNvPicPr>
          <p:nvPr/>
        </p:nvPicPr>
        <p:blipFill>
          <a:blip r:embed="rId4"/>
          <a:stretch>
            <a:fillRect/>
          </a:stretch>
        </p:blipFill>
        <p:spPr>
          <a:xfrm>
            <a:off x="3661664" y="2493199"/>
            <a:ext cx="1118481" cy="1121284"/>
          </a:xfrm>
          <a:prstGeom prst="rect">
            <a:avLst/>
          </a:prstGeom>
        </p:spPr>
      </p:pic>
      <p:pic>
        <p:nvPicPr>
          <p:cNvPr id="10" name="図 9">
            <a:extLst>
              <a:ext uri="{FF2B5EF4-FFF2-40B4-BE49-F238E27FC236}">
                <a16:creationId xmlns:a16="http://schemas.microsoft.com/office/drawing/2014/main" id="{14D6CB55-704F-FD98-9B61-68482351A519}"/>
              </a:ext>
            </a:extLst>
          </p:cNvPr>
          <p:cNvPicPr>
            <a:picLocks noChangeAspect="1"/>
          </p:cNvPicPr>
          <p:nvPr/>
        </p:nvPicPr>
        <p:blipFill>
          <a:blip r:embed="rId4"/>
          <a:stretch>
            <a:fillRect/>
          </a:stretch>
        </p:blipFill>
        <p:spPr>
          <a:xfrm>
            <a:off x="3708867" y="3689471"/>
            <a:ext cx="1118481" cy="1121284"/>
          </a:xfrm>
          <a:prstGeom prst="rect">
            <a:avLst/>
          </a:prstGeom>
        </p:spPr>
      </p:pic>
      <p:sp>
        <p:nvSpPr>
          <p:cNvPr id="11" name="右矢印 10">
            <a:extLst>
              <a:ext uri="{FF2B5EF4-FFF2-40B4-BE49-F238E27FC236}">
                <a16:creationId xmlns:a16="http://schemas.microsoft.com/office/drawing/2014/main" id="{012EAFEF-2A7C-E00B-C8A8-800E4F1CB553}"/>
              </a:ext>
            </a:extLst>
          </p:cNvPr>
          <p:cNvSpPr/>
          <p:nvPr/>
        </p:nvSpPr>
        <p:spPr>
          <a:xfrm>
            <a:off x="2735927" y="341476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テキスト ボックス 11">
            <a:extLst>
              <a:ext uri="{FF2B5EF4-FFF2-40B4-BE49-F238E27FC236}">
                <a16:creationId xmlns:a16="http://schemas.microsoft.com/office/drawing/2014/main" id="{C3D61639-9057-9989-7183-FE8E91CCD8C5}"/>
              </a:ext>
            </a:extLst>
          </p:cNvPr>
          <p:cNvSpPr txBox="1"/>
          <p:nvPr/>
        </p:nvSpPr>
        <p:spPr>
          <a:xfrm>
            <a:off x="4137480" y="1797137"/>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
        <p:nvSpPr>
          <p:cNvPr id="13" name="右矢印 12">
            <a:extLst>
              <a:ext uri="{FF2B5EF4-FFF2-40B4-BE49-F238E27FC236}">
                <a16:creationId xmlns:a16="http://schemas.microsoft.com/office/drawing/2014/main" id="{A0EA40A2-0546-46B5-513C-B5E684D8FF1D}"/>
              </a:ext>
            </a:extLst>
          </p:cNvPr>
          <p:cNvSpPr/>
          <p:nvPr/>
        </p:nvSpPr>
        <p:spPr>
          <a:xfrm>
            <a:off x="5235017" y="342150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14" name="図 13">
            <a:extLst>
              <a:ext uri="{FF2B5EF4-FFF2-40B4-BE49-F238E27FC236}">
                <a16:creationId xmlns:a16="http://schemas.microsoft.com/office/drawing/2014/main" id="{06F111BB-BDB9-A06B-330E-89D7B387B295}"/>
              </a:ext>
            </a:extLst>
          </p:cNvPr>
          <p:cNvPicPr>
            <a:picLocks noChangeAspect="1"/>
          </p:cNvPicPr>
          <p:nvPr/>
        </p:nvPicPr>
        <p:blipFill>
          <a:blip r:embed="rId5"/>
          <a:stretch>
            <a:fillRect/>
          </a:stretch>
        </p:blipFill>
        <p:spPr>
          <a:xfrm>
            <a:off x="6403991" y="2399171"/>
            <a:ext cx="1107295" cy="1107294"/>
          </a:xfrm>
          <a:prstGeom prst="rect">
            <a:avLst/>
          </a:prstGeom>
        </p:spPr>
      </p:pic>
      <p:pic>
        <p:nvPicPr>
          <p:cNvPr id="15" name="図 14">
            <a:extLst>
              <a:ext uri="{FF2B5EF4-FFF2-40B4-BE49-F238E27FC236}">
                <a16:creationId xmlns:a16="http://schemas.microsoft.com/office/drawing/2014/main" id="{5F146FD1-D9FD-9DD3-D019-CCB694F03811}"/>
              </a:ext>
            </a:extLst>
          </p:cNvPr>
          <p:cNvPicPr>
            <a:picLocks noChangeAspect="1"/>
          </p:cNvPicPr>
          <p:nvPr/>
        </p:nvPicPr>
        <p:blipFill>
          <a:blip r:embed="rId5"/>
          <a:stretch>
            <a:fillRect/>
          </a:stretch>
        </p:blipFill>
        <p:spPr>
          <a:xfrm>
            <a:off x="6441314" y="3639994"/>
            <a:ext cx="1107295" cy="1107294"/>
          </a:xfrm>
          <a:prstGeom prst="rect">
            <a:avLst/>
          </a:prstGeom>
        </p:spPr>
      </p:pic>
      <p:pic>
        <p:nvPicPr>
          <p:cNvPr id="16" name="図 15">
            <a:extLst>
              <a:ext uri="{FF2B5EF4-FFF2-40B4-BE49-F238E27FC236}">
                <a16:creationId xmlns:a16="http://schemas.microsoft.com/office/drawing/2014/main" id="{C8510410-F752-CBFE-4E95-00B14770CEAB}"/>
              </a:ext>
            </a:extLst>
          </p:cNvPr>
          <p:cNvPicPr>
            <a:picLocks noChangeAspect="1"/>
          </p:cNvPicPr>
          <p:nvPr/>
        </p:nvPicPr>
        <p:blipFill>
          <a:blip r:embed="rId6"/>
          <a:stretch>
            <a:fillRect/>
          </a:stretch>
        </p:blipFill>
        <p:spPr>
          <a:xfrm>
            <a:off x="492072" y="5049405"/>
            <a:ext cx="584200" cy="569595"/>
          </a:xfrm>
          <a:prstGeom prst="rect">
            <a:avLst/>
          </a:prstGeom>
        </p:spPr>
      </p:pic>
      <p:pic>
        <p:nvPicPr>
          <p:cNvPr id="17" name="図 16">
            <a:extLst>
              <a:ext uri="{FF2B5EF4-FFF2-40B4-BE49-F238E27FC236}">
                <a16:creationId xmlns:a16="http://schemas.microsoft.com/office/drawing/2014/main" id="{760E25A5-D185-A812-8E01-59DCEC468593}"/>
              </a:ext>
            </a:extLst>
          </p:cNvPr>
          <p:cNvPicPr>
            <a:picLocks noChangeAspect="1"/>
          </p:cNvPicPr>
          <p:nvPr/>
        </p:nvPicPr>
        <p:blipFill>
          <a:blip r:embed="rId7"/>
          <a:stretch>
            <a:fillRect/>
          </a:stretch>
        </p:blipFill>
        <p:spPr>
          <a:xfrm>
            <a:off x="516348" y="5877272"/>
            <a:ext cx="584200" cy="569595"/>
          </a:xfrm>
          <a:prstGeom prst="rect">
            <a:avLst/>
          </a:prstGeom>
        </p:spPr>
      </p:pic>
      <p:sp>
        <p:nvSpPr>
          <p:cNvPr id="18" name="テキスト ボックス 17">
            <a:extLst>
              <a:ext uri="{FF2B5EF4-FFF2-40B4-BE49-F238E27FC236}">
                <a16:creationId xmlns:a16="http://schemas.microsoft.com/office/drawing/2014/main" id="{8D22FF1C-82BD-7478-C253-9902B7EE6725}"/>
              </a:ext>
            </a:extLst>
          </p:cNvPr>
          <p:cNvSpPr txBox="1"/>
          <p:nvPr/>
        </p:nvSpPr>
        <p:spPr>
          <a:xfrm>
            <a:off x="1176517" y="5144087"/>
            <a:ext cx="7067891" cy="461665"/>
          </a:xfrm>
          <a:prstGeom prst="rect">
            <a:avLst/>
          </a:prstGeom>
          <a:noFill/>
        </p:spPr>
        <p:txBody>
          <a:bodyPr wrap="square" rtlCol="0">
            <a:spAutoFit/>
          </a:bodyPr>
          <a:lstStyle/>
          <a:p>
            <a:r>
              <a:rPr lang="ja-JP" altLang="en-US" sz="2400" dirty="0"/>
              <a:t>依存関係チェックが不要→ハードウェアが簡単に</a:t>
            </a:r>
            <a:endParaRPr kumimoji="1" lang="ja-JP" altLang="en-US" sz="2400" dirty="0"/>
          </a:p>
        </p:txBody>
      </p:sp>
      <p:sp>
        <p:nvSpPr>
          <p:cNvPr id="19" name="テキスト ボックス 18">
            <a:extLst>
              <a:ext uri="{FF2B5EF4-FFF2-40B4-BE49-F238E27FC236}">
                <a16:creationId xmlns:a16="http://schemas.microsoft.com/office/drawing/2014/main" id="{EE8DFED1-3CE0-497F-A6BC-FBA48F65231F}"/>
              </a:ext>
            </a:extLst>
          </p:cNvPr>
          <p:cNvSpPr txBox="1"/>
          <p:nvPr/>
        </p:nvSpPr>
        <p:spPr>
          <a:xfrm>
            <a:off x="1248525" y="5805264"/>
            <a:ext cx="4907651" cy="830997"/>
          </a:xfrm>
          <a:prstGeom prst="rect">
            <a:avLst/>
          </a:prstGeom>
          <a:noFill/>
        </p:spPr>
        <p:txBody>
          <a:bodyPr wrap="square" rtlCol="0">
            <a:spAutoFit/>
          </a:bodyPr>
          <a:lstStyle/>
          <a:p>
            <a:r>
              <a:rPr lang="ja-JP" altLang="en-US" sz="2400" b="1" dirty="0">
                <a:solidFill>
                  <a:srgbClr val="FF0000"/>
                </a:solidFill>
              </a:rPr>
              <a:t>神のように賢いコンパイラが必要</a:t>
            </a:r>
            <a:endParaRPr lang="en-US" altLang="ja-JP" sz="2400" b="1" dirty="0">
              <a:solidFill>
                <a:srgbClr val="FF0000"/>
              </a:solidFill>
            </a:endParaRPr>
          </a:p>
          <a:p>
            <a:r>
              <a:rPr kumimoji="1" lang="ja-JP" altLang="en-US" sz="2400" dirty="0"/>
              <a:t>後方互換性を失う</a:t>
            </a:r>
          </a:p>
        </p:txBody>
      </p:sp>
      <p:sp>
        <p:nvSpPr>
          <p:cNvPr id="20" name="テキスト ボックス 19">
            <a:extLst>
              <a:ext uri="{FF2B5EF4-FFF2-40B4-BE49-F238E27FC236}">
                <a16:creationId xmlns:a16="http://schemas.microsoft.com/office/drawing/2014/main" id="{C0B44E61-A6DA-9FBA-BB5D-E28A1C354750}"/>
              </a:ext>
            </a:extLst>
          </p:cNvPr>
          <p:cNvSpPr txBox="1"/>
          <p:nvPr/>
        </p:nvSpPr>
        <p:spPr>
          <a:xfrm>
            <a:off x="6372200" y="5661248"/>
            <a:ext cx="2635658" cy="584775"/>
          </a:xfrm>
          <a:prstGeom prst="rect">
            <a:avLst/>
          </a:prstGeom>
          <a:noFill/>
          <a:ln>
            <a:solidFill>
              <a:schemeClr val="tx1"/>
            </a:solidFill>
          </a:ln>
        </p:spPr>
        <p:txBody>
          <a:bodyPr wrap="none" rtlCol="0">
            <a:spAutoFit/>
          </a:bodyPr>
          <a:lstStyle/>
          <a:p>
            <a:r>
              <a:rPr lang="ja-JP" altLang="en-US" sz="1600" dirty="0"/>
              <a:t>組み込み向けでは人気も</a:t>
            </a:r>
            <a:endParaRPr lang="en-US" altLang="ja-JP" sz="1600" dirty="0"/>
          </a:p>
          <a:p>
            <a:r>
              <a:rPr kumimoji="1" lang="en-US" altLang="ja-JP" sz="1600" dirty="0"/>
              <a:t>HPC</a:t>
            </a:r>
            <a:r>
              <a:rPr kumimoji="1" lang="ja-JP" altLang="en-US" sz="1600" dirty="0"/>
              <a:t>向けとしてはほぼ絶滅</a:t>
            </a:r>
            <a:endParaRPr kumimoji="1" lang="en-US" altLang="ja-JP" sz="1600" dirty="0"/>
          </a:p>
        </p:txBody>
      </p:sp>
    </p:spTree>
    <p:extLst>
      <p:ext uri="{BB962C8B-B14F-4D97-AF65-F5344CB8AC3E}">
        <p14:creationId xmlns:p14="http://schemas.microsoft.com/office/powerpoint/2010/main" val="581077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2518E2-9514-7B9B-A003-13C4F3F4FB48}"/>
              </a:ext>
            </a:extLst>
          </p:cNvPr>
          <p:cNvSpPr>
            <a:spLocks noGrp="1"/>
          </p:cNvSpPr>
          <p:nvPr>
            <p:ph type="body" sz="quarter" idx="10"/>
          </p:nvPr>
        </p:nvSpPr>
        <p:spPr/>
        <p:txBody>
          <a:bodyPr/>
          <a:lstStyle/>
          <a:p>
            <a:r>
              <a:rPr kumimoji="1" lang="ja-JP" altLang="en-US"/>
              <a:t>解決案</a:t>
            </a:r>
            <a:r>
              <a:rPr kumimoji="1" lang="en-US" altLang="ja-JP"/>
              <a:t>3</a:t>
            </a:r>
            <a:r>
              <a:rPr kumimoji="1" lang="ja-JP" altLang="en-US"/>
              <a:t>：</a:t>
            </a:r>
            <a:r>
              <a:rPr kumimoji="1" lang="en-US" altLang="ja-JP"/>
              <a:t>SIMD</a:t>
            </a:r>
            <a:endParaRPr kumimoji="1" lang="ja-JP" altLang="en-US"/>
          </a:p>
        </p:txBody>
      </p:sp>
      <p:pic>
        <p:nvPicPr>
          <p:cNvPr id="3" name="図 2">
            <a:extLst>
              <a:ext uri="{FF2B5EF4-FFF2-40B4-BE49-F238E27FC236}">
                <a16:creationId xmlns:a16="http://schemas.microsoft.com/office/drawing/2014/main" id="{FA87ED4D-A1F2-4B24-E976-940E605FA753}"/>
              </a:ext>
            </a:extLst>
          </p:cNvPr>
          <p:cNvPicPr>
            <a:picLocks noChangeAspect="1"/>
          </p:cNvPicPr>
          <p:nvPr/>
        </p:nvPicPr>
        <p:blipFill>
          <a:blip r:embed="rId2"/>
          <a:stretch>
            <a:fillRect/>
          </a:stretch>
        </p:blipFill>
        <p:spPr>
          <a:xfrm>
            <a:off x="3144096" y="2728115"/>
            <a:ext cx="1604733" cy="1608754"/>
          </a:xfrm>
          <a:prstGeom prst="rect">
            <a:avLst/>
          </a:prstGeom>
        </p:spPr>
      </p:pic>
      <p:pic>
        <p:nvPicPr>
          <p:cNvPr id="4" name="図 3">
            <a:extLst>
              <a:ext uri="{FF2B5EF4-FFF2-40B4-BE49-F238E27FC236}">
                <a16:creationId xmlns:a16="http://schemas.microsoft.com/office/drawing/2014/main" id="{DD7308D6-9216-F769-030F-A6F6A0E7007C}"/>
              </a:ext>
            </a:extLst>
          </p:cNvPr>
          <p:cNvPicPr>
            <a:picLocks noChangeAspect="1"/>
          </p:cNvPicPr>
          <p:nvPr/>
        </p:nvPicPr>
        <p:blipFill>
          <a:blip r:embed="rId3"/>
          <a:stretch>
            <a:fillRect/>
          </a:stretch>
        </p:blipFill>
        <p:spPr>
          <a:xfrm>
            <a:off x="254288" y="2759395"/>
            <a:ext cx="1422133" cy="1422133"/>
          </a:xfrm>
          <a:prstGeom prst="rect">
            <a:avLst/>
          </a:prstGeom>
        </p:spPr>
      </p:pic>
      <p:sp>
        <p:nvSpPr>
          <p:cNvPr id="5" name="テキスト ボックス 4">
            <a:extLst>
              <a:ext uri="{FF2B5EF4-FFF2-40B4-BE49-F238E27FC236}">
                <a16:creationId xmlns:a16="http://schemas.microsoft.com/office/drawing/2014/main" id="{28A8C96A-5F10-B192-59B4-EF3A21B89DB2}"/>
              </a:ext>
            </a:extLst>
          </p:cNvPr>
          <p:cNvSpPr txBox="1"/>
          <p:nvPr/>
        </p:nvSpPr>
        <p:spPr>
          <a:xfrm>
            <a:off x="179512" y="1772816"/>
            <a:ext cx="2954655" cy="830997"/>
          </a:xfrm>
          <a:prstGeom prst="rect">
            <a:avLst/>
          </a:prstGeom>
          <a:noFill/>
        </p:spPr>
        <p:txBody>
          <a:bodyPr wrap="none" rtlCol="0">
            <a:spAutoFit/>
          </a:bodyPr>
          <a:lstStyle/>
          <a:p>
            <a:r>
              <a:rPr kumimoji="1" lang="ja-JP" altLang="en-US" sz="2400" dirty="0"/>
              <a:t>プログラマが</a:t>
            </a:r>
            <a:endParaRPr kumimoji="1" lang="en-US" altLang="ja-JP" sz="2400" dirty="0"/>
          </a:p>
          <a:p>
            <a:r>
              <a:rPr lang="ja-JP" altLang="en-US" sz="2400" dirty="0"/>
              <a:t>データを並べておく</a:t>
            </a:r>
            <a:endParaRPr kumimoji="1" lang="ja-JP" altLang="en-US" sz="2400" dirty="0"/>
          </a:p>
        </p:txBody>
      </p:sp>
      <p:sp>
        <p:nvSpPr>
          <p:cNvPr id="6" name="右矢印 6">
            <a:extLst>
              <a:ext uri="{FF2B5EF4-FFF2-40B4-BE49-F238E27FC236}">
                <a16:creationId xmlns:a16="http://schemas.microsoft.com/office/drawing/2014/main" id="{24F05FB4-875B-B6F4-803A-64207EA044E7}"/>
              </a:ext>
            </a:extLst>
          </p:cNvPr>
          <p:cNvSpPr/>
          <p:nvPr/>
        </p:nvSpPr>
        <p:spPr>
          <a:xfrm>
            <a:off x="1897803" y="334413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7" name="図形グループ 19">
            <a:extLst>
              <a:ext uri="{FF2B5EF4-FFF2-40B4-BE49-F238E27FC236}">
                <a16:creationId xmlns:a16="http://schemas.microsoft.com/office/drawing/2014/main" id="{E4BD8DC4-F435-5964-691F-460976262D51}"/>
              </a:ext>
            </a:extLst>
          </p:cNvPr>
          <p:cNvGrpSpPr/>
          <p:nvPr/>
        </p:nvGrpSpPr>
        <p:grpSpPr>
          <a:xfrm>
            <a:off x="5831484" y="2457000"/>
            <a:ext cx="3133004" cy="2052120"/>
            <a:chOff x="5726765" y="1692440"/>
            <a:chExt cx="3133004" cy="2052120"/>
          </a:xfrm>
        </p:grpSpPr>
        <p:pic>
          <p:nvPicPr>
            <p:cNvPr id="8" name="図 7">
              <a:extLst>
                <a:ext uri="{FF2B5EF4-FFF2-40B4-BE49-F238E27FC236}">
                  <a16:creationId xmlns:a16="http://schemas.microsoft.com/office/drawing/2014/main" id="{9B3F7A80-8317-CFD7-AEDB-5CEE4F1F796E}"/>
                </a:ext>
              </a:extLst>
            </p:cNvPr>
            <p:cNvPicPr>
              <a:picLocks noChangeAspect="1"/>
            </p:cNvPicPr>
            <p:nvPr/>
          </p:nvPicPr>
          <p:blipFill>
            <a:blip r:embed="rId4"/>
            <a:stretch>
              <a:fillRect/>
            </a:stretch>
          </p:blipFill>
          <p:spPr>
            <a:xfrm>
              <a:off x="5737995" y="1694044"/>
              <a:ext cx="1602587" cy="1253223"/>
            </a:xfrm>
            <a:prstGeom prst="rect">
              <a:avLst/>
            </a:prstGeom>
          </p:spPr>
        </p:pic>
        <p:pic>
          <p:nvPicPr>
            <p:cNvPr id="9" name="図 8">
              <a:extLst>
                <a:ext uri="{FF2B5EF4-FFF2-40B4-BE49-F238E27FC236}">
                  <a16:creationId xmlns:a16="http://schemas.microsoft.com/office/drawing/2014/main" id="{818F6FF6-4EB8-309D-82BD-3167772A563C}"/>
                </a:ext>
              </a:extLst>
            </p:cNvPr>
            <p:cNvPicPr>
              <a:picLocks noChangeAspect="1"/>
            </p:cNvPicPr>
            <p:nvPr/>
          </p:nvPicPr>
          <p:blipFill>
            <a:blip r:embed="rId4"/>
            <a:stretch>
              <a:fillRect/>
            </a:stretch>
          </p:blipFill>
          <p:spPr>
            <a:xfrm>
              <a:off x="7257182" y="1692440"/>
              <a:ext cx="1602587" cy="1253223"/>
            </a:xfrm>
            <a:prstGeom prst="rect">
              <a:avLst/>
            </a:prstGeom>
          </p:spPr>
        </p:pic>
        <p:pic>
          <p:nvPicPr>
            <p:cNvPr id="10" name="図 9">
              <a:extLst>
                <a:ext uri="{FF2B5EF4-FFF2-40B4-BE49-F238E27FC236}">
                  <a16:creationId xmlns:a16="http://schemas.microsoft.com/office/drawing/2014/main" id="{EBCE716C-933C-6378-54B6-DA49467E57DA}"/>
                </a:ext>
              </a:extLst>
            </p:cNvPr>
            <p:cNvPicPr>
              <a:picLocks noChangeAspect="1"/>
            </p:cNvPicPr>
            <p:nvPr/>
          </p:nvPicPr>
          <p:blipFill>
            <a:blip r:embed="rId4"/>
            <a:stretch>
              <a:fillRect/>
            </a:stretch>
          </p:blipFill>
          <p:spPr>
            <a:xfrm>
              <a:off x="5726765" y="2491337"/>
              <a:ext cx="1602587" cy="1253223"/>
            </a:xfrm>
            <a:prstGeom prst="rect">
              <a:avLst/>
            </a:prstGeom>
          </p:spPr>
        </p:pic>
        <p:pic>
          <p:nvPicPr>
            <p:cNvPr id="11" name="図 10">
              <a:extLst>
                <a:ext uri="{FF2B5EF4-FFF2-40B4-BE49-F238E27FC236}">
                  <a16:creationId xmlns:a16="http://schemas.microsoft.com/office/drawing/2014/main" id="{C475A3C4-FCCC-2ADC-B1B2-31168461E0F1}"/>
                </a:ext>
              </a:extLst>
            </p:cNvPr>
            <p:cNvPicPr>
              <a:picLocks noChangeAspect="1"/>
            </p:cNvPicPr>
            <p:nvPr/>
          </p:nvPicPr>
          <p:blipFill>
            <a:blip r:embed="rId4"/>
            <a:stretch>
              <a:fillRect/>
            </a:stretch>
          </p:blipFill>
          <p:spPr>
            <a:xfrm>
              <a:off x="7245952" y="2489733"/>
              <a:ext cx="1602587" cy="1253223"/>
            </a:xfrm>
            <a:prstGeom prst="rect">
              <a:avLst/>
            </a:prstGeom>
          </p:spPr>
        </p:pic>
      </p:grpSp>
      <p:sp>
        <p:nvSpPr>
          <p:cNvPr id="12" name="右矢印 12">
            <a:extLst>
              <a:ext uri="{FF2B5EF4-FFF2-40B4-BE49-F238E27FC236}">
                <a16:creationId xmlns:a16="http://schemas.microsoft.com/office/drawing/2014/main" id="{639FD32F-893B-660C-58B9-063238B76A4B}"/>
              </a:ext>
            </a:extLst>
          </p:cNvPr>
          <p:cNvSpPr/>
          <p:nvPr/>
        </p:nvSpPr>
        <p:spPr>
          <a:xfrm>
            <a:off x="5004048" y="328498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6B383C5A-6273-AF5D-BC8A-3DE35B96E351}"/>
              </a:ext>
            </a:extLst>
          </p:cNvPr>
          <p:cNvSpPr txBox="1"/>
          <p:nvPr/>
        </p:nvSpPr>
        <p:spPr>
          <a:xfrm>
            <a:off x="2089752" y="943712"/>
            <a:ext cx="4498472" cy="523220"/>
          </a:xfrm>
          <a:prstGeom prst="rect">
            <a:avLst/>
          </a:prstGeom>
          <a:noFill/>
          <a:ln>
            <a:solidFill>
              <a:schemeClr val="tx1"/>
            </a:solidFill>
          </a:ln>
        </p:spPr>
        <p:txBody>
          <a:bodyPr wrap="square" rtlCol="0">
            <a:spAutoFit/>
          </a:bodyPr>
          <a:lstStyle/>
          <a:p>
            <a:r>
              <a:rPr kumimoji="1" lang="ja-JP" altLang="en-US" sz="2800" dirty="0"/>
              <a:t>プログラマにがんばらせる</a:t>
            </a:r>
          </a:p>
        </p:txBody>
      </p:sp>
      <p:sp>
        <p:nvSpPr>
          <p:cNvPr id="14" name="テキスト ボックス 13">
            <a:extLst>
              <a:ext uri="{FF2B5EF4-FFF2-40B4-BE49-F238E27FC236}">
                <a16:creationId xmlns:a16="http://schemas.microsoft.com/office/drawing/2014/main" id="{FE18D76B-B4FD-2541-0804-1CDE594E1F15}"/>
              </a:ext>
            </a:extLst>
          </p:cNvPr>
          <p:cNvSpPr txBox="1"/>
          <p:nvPr/>
        </p:nvSpPr>
        <p:spPr>
          <a:xfrm>
            <a:off x="6228184" y="4365104"/>
            <a:ext cx="2749471" cy="400110"/>
          </a:xfrm>
          <a:prstGeom prst="rect">
            <a:avLst/>
          </a:prstGeom>
          <a:noFill/>
        </p:spPr>
        <p:txBody>
          <a:bodyPr wrap="none" rtlCol="0">
            <a:spAutoFit/>
          </a:bodyPr>
          <a:lstStyle/>
          <a:p>
            <a:r>
              <a:rPr lang="ja-JP" altLang="en-US" sz="2000" dirty="0"/>
              <a:t>一度に</a:t>
            </a:r>
            <a:r>
              <a:rPr kumimoji="1" lang="en-US" altLang="ja-JP" sz="2000" dirty="0"/>
              <a:t>2〜8</a:t>
            </a:r>
            <a:r>
              <a:rPr kumimoji="1" lang="ja-JP" altLang="en-US" sz="2000" dirty="0"/>
              <a:t>演算を行う</a:t>
            </a:r>
          </a:p>
        </p:txBody>
      </p:sp>
      <p:pic>
        <p:nvPicPr>
          <p:cNvPr id="15" name="図 14">
            <a:extLst>
              <a:ext uri="{FF2B5EF4-FFF2-40B4-BE49-F238E27FC236}">
                <a16:creationId xmlns:a16="http://schemas.microsoft.com/office/drawing/2014/main" id="{E1DC98FA-6C46-B02F-AD47-8481AC7CEBFB}"/>
              </a:ext>
            </a:extLst>
          </p:cNvPr>
          <p:cNvPicPr>
            <a:picLocks noChangeAspect="1"/>
          </p:cNvPicPr>
          <p:nvPr/>
        </p:nvPicPr>
        <p:blipFill>
          <a:blip r:embed="rId5"/>
          <a:stretch>
            <a:fillRect/>
          </a:stretch>
        </p:blipFill>
        <p:spPr>
          <a:xfrm>
            <a:off x="293540" y="4768769"/>
            <a:ext cx="584200" cy="569595"/>
          </a:xfrm>
          <a:prstGeom prst="rect">
            <a:avLst/>
          </a:prstGeom>
        </p:spPr>
      </p:pic>
      <p:pic>
        <p:nvPicPr>
          <p:cNvPr id="16" name="図 15">
            <a:extLst>
              <a:ext uri="{FF2B5EF4-FFF2-40B4-BE49-F238E27FC236}">
                <a16:creationId xmlns:a16="http://schemas.microsoft.com/office/drawing/2014/main" id="{E4FE5BCF-4DBD-0DA3-A9A7-4982B9CD4478}"/>
              </a:ext>
            </a:extLst>
          </p:cNvPr>
          <p:cNvPicPr>
            <a:picLocks noChangeAspect="1"/>
          </p:cNvPicPr>
          <p:nvPr/>
        </p:nvPicPr>
        <p:blipFill>
          <a:blip r:embed="rId6"/>
          <a:stretch>
            <a:fillRect/>
          </a:stretch>
        </p:blipFill>
        <p:spPr>
          <a:xfrm>
            <a:off x="323528" y="5805264"/>
            <a:ext cx="584200" cy="569595"/>
          </a:xfrm>
          <a:prstGeom prst="rect">
            <a:avLst/>
          </a:prstGeom>
        </p:spPr>
      </p:pic>
      <p:sp>
        <p:nvSpPr>
          <p:cNvPr id="17" name="テキスト ボックス 16">
            <a:extLst>
              <a:ext uri="{FF2B5EF4-FFF2-40B4-BE49-F238E27FC236}">
                <a16:creationId xmlns:a16="http://schemas.microsoft.com/office/drawing/2014/main" id="{05AE8A57-2206-11BE-CE2C-74EE337C57C1}"/>
              </a:ext>
            </a:extLst>
          </p:cNvPr>
          <p:cNvSpPr txBox="1"/>
          <p:nvPr/>
        </p:nvSpPr>
        <p:spPr>
          <a:xfrm>
            <a:off x="1015199" y="4678629"/>
            <a:ext cx="2954655" cy="830997"/>
          </a:xfrm>
          <a:prstGeom prst="rect">
            <a:avLst/>
          </a:prstGeom>
          <a:noFill/>
        </p:spPr>
        <p:txBody>
          <a:bodyPr wrap="none" rtlCol="0">
            <a:spAutoFit/>
          </a:bodyPr>
          <a:lstStyle/>
          <a:p>
            <a:r>
              <a:rPr lang="ja-JP" altLang="en-US" sz="2400" dirty="0"/>
              <a:t>ハードウェアは簡単</a:t>
            </a:r>
            <a:endParaRPr lang="en-US" altLang="ja-JP" sz="2400" dirty="0"/>
          </a:p>
          <a:p>
            <a:r>
              <a:rPr kumimoji="1" lang="ja-JP" altLang="en-US" sz="2400" dirty="0"/>
              <a:t>後方互換性も保てる</a:t>
            </a:r>
          </a:p>
        </p:txBody>
      </p:sp>
      <p:sp>
        <p:nvSpPr>
          <p:cNvPr id="18" name="テキスト ボックス 17">
            <a:extLst>
              <a:ext uri="{FF2B5EF4-FFF2-40B4-BE49-F238E27FC236}">
                <a16:creationId xmlns:a16="http://schemas.microsoft.com/office/drawing/2014/main" id="{BE16024A-D8DB-CDC1-C83B-178FE72AF8D3}"/>
              </a:ext>
            </a:extLst>
          </p:cNvPr>
          <p:cNvSpPr txBox="1"/>
          <p:nvPr/>
        </p:nvSpPr>
        <p:spPr>
          <a:xfrm>
            <a:off x="1043608" y="5661248"/>
            <a:ext cx="6641452" cy="830997"/>
          </a:xfrm>
          <a:prstGeom prst="rect">
            <a:avLst/>
          </a:prstGeom>
          <a:noFill/>
        </p:spPr>
        <p:txBody>
          <a:bodyPr wrap="square" rtlCol="0">
            <a:spAutoFit/>
          </a:bodyPr>
          <a:lstStyle/>
          <a:p>
            <a:r>
              <a:rPr lang="ja-JP" altLang="en-US" sz="2400" dirty="0"/>
              <a:t>コンパイラによる自動</a:t>
            </a:r>
            <a:r>
              <a:rPr lang="en-US" altLang="ja-JP" sz="2400" dirty="0"/>
              <a:t>SIMD</a:t>
            </a:r>
            <a:r>
              <a:rPr lang="ja-JP" altLang="en-US" sz="2400" dirty="0"/>
              <a:t>化には限界がある</a:t>
            </a:r>
            <a:endParaRPr lang="en-US" altLang="ja-JP" sz="2400" dirty="0"/>
          </a:p>
          <a:p>
            <a:r>
              <a:rPr lang="ja-JP" altLang="en-US" sz="2400" b="1" dirty="0">
                <a:solidFill>
                  <a:srgbClr val="FF0000"/>
                </a:solidFill>
              </a:rPr>
              <a:t>プログラムが大変</a:t>
            </a:r>
          </a:p>
        </p:txBody>
      </p:sp>
      <p:sp>
        <p:nvSpPr>
          <p:cNvPr id="19" name="テキスト ボックス 18">
            <a:extLst>
              <a:ext uri="{FF2B5EF4-FFF2-40B4-BE49-F238E27FC236}">
                <a16:creationId xmlns:a16="http://schemas.microsoft.com/office/drawing/2014/main" id="{54B9C169-D050-A27F-98F0-87809FB19D90}"/>
              </a:ext>
            </a:extLst>
          </p:cNvPr>
          <p:cNvSpPr txBox="1"/>
          <p:nvPr/>
        </p:nvSpPr>
        <p:spPr>
          <a:xfrm>
            <a:off x="4067944" y="1772816"/>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Tree>
    <p:extLst>
      <p:ext uri="{BB962C8B-B14F-4D97-AF65-F5344CB8AC3E}">
        <p14:creationId xmlns:p14="http://schemas.microsoft.com/office/powerpoint/2010/main" val="256266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楕円 28">
            <a:extLst>
              <a:ext uri="{FF2B5EF4-FFF2-40B4-BE49-F238E27FC236}">
                <a16:creationId xmlns:a16="http://schemas.microsoft.com/office/drawing/2014/main" id="{67ED3F7C-378E-8CA2-119F-6A89E607D714}"/>
              </a:ext>
            </a:extLst>
          </p:cNvPr>
          <p:cNvSpPr/>
          <p:nvPr/>
        </p:nvSpPr>
        <p:spPr>
          <a:xfrm rot="19800000">
            <a:off x="6595333" y="1833066"/>
            <a:ext cx="1137912" cy="119743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691BF25A-6933-2E6C-1A94-5A4A7E5C78CF}"/>
              </a:ext>
            </a:extLst>
          </p:cNvPr>
          <p:cNvSpPr/>
          <p:nvPr/>
        </p:nvSpPr>
        <p:spPr>
          <a:xfrm rot="1800000">
            <a:off x="7199784"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91D0A5E2-D243-AAAF-682B-498D3F02DBE4}"/>
              </a:ext>
            </a:extLst>
          </p:cNvPr>
          <p:cNvSpPr/>
          <p:nvPr/>
        </p:nvSpPr>
        <p:spPr>
          <a:xfrm rot="19800000">
            <a:off x="5292080"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0B1CD181-D97E-F7BD-41D1-320B9D1D56DF}"/>
              </a:ext>
            </a:extLst>
          </p:cNvPr>
          <p:cNvSpPr/>
          <p:nvPr/>
        </p:nvSpPr>
        <p:spPr>
          <a:xfrm>
            <a:off x="323528"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8DD2B3-63E5-8AEC-DCBE-60ED3A935598}"/>
              </a:ext>
            </a:extLst>
          </p:cNvPr>
          <p:cNvSpPr/>
          <p:nvPr/>
        </p:nvSpPr>
        <p:spPr>
          <a:xfrm>
            <a:off x="2267744"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0D0A40CB-2D3B-66ED-D687-3CE760775CDA}"/>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楕円 2">
            <a:extLst>
              <a:ext uri="{FF2B5EF4-FFF2-40B4-BE49-F238E27FC236}">
                <a16:creationId xmlns:a16="http://schemas.microsoft.com/office/drawing/2014/main" id="{21E9FC80-FD1D-9642-AE38-09141865684E}"/>
              </a:ext>
            </a:extLst>
          </p:cNvPr>
          <p:cNvSpPr/>
          <p:nvPr/>
        </p:nvSpPr>
        <p:spPr>
          <a:xfrm>
            <a:off x="1115616"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2897FEC-0362-A74E-25AA-413ABCD9F081}"/>
              </a:ext>
            </a:extLst>
          </p:cNvPr>
          <p:cNvSpPr txBox="1"/>
          <p:nvPr/>
        </p:nvSpPr>
        <p:spPr>
          <a:xfrm>
            <a:off x="251520" y="1052736"/>
            <a:ext cx="8802410" cy="523220"/>
          </a:xfrm>
          <a:prstGeom prst="rect">
            <a:avLst/>
          </a:prstGeom>
          <a:noFill/>
        </p:spPr>
        <p:txBody>
          <a:bodyPr wrap="none" rtlCol="0">
            <a:spAutoFit/>
          </a:bodyPr>
          <a:lstStyle/>
          <a:p>
            <a:r>
              <a:rPr lang="ja-JP" altLang="en-US" sz="2800"/>
              <a:t>原子間力の起源：原子や電子の量子力学的な相互作用</a:t>
            </a:r>
            <a:endParaRPr kumimoji="1" lang="ja-JP" altLang="en-US" sz="2800"/>
          </a:p>
        </p:txBody>
      </p:sp>
      <p:sp>
        <p:nvSpPr>
          <p:cNvPr id="13" name="楕円 12">
            <a:extLst>
              <a:ext uri="{FF2B5EF4-FFF2-40B4-BE49-F238E27FC236}">
                <a16:creationId xmlns:a16="http://schemas.microsoft.com/office/drawing/2014/main" id="{8C1E54CC-9AE5-1EB5-0BF1-185A46472596}"/>
              </a:ext>
            </a:extLst>
          </p:cNvPr>
          <p:cNvSpPr/>
          <p:nvPr/>
        </p:nvSpPr>
        <p:spPr>
          <a:xfrm>
            <a:off x="3059832"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EF241E7-42A3-991D-AF68-6CE3C21FE25D}"/>
              </a:ext>
            </a:extLst>
          </p:cNvPr>
          <p:cNvSpPr/>
          <p:nvPr/>
        </p:nvSpPr>
        <p:spPr>
          <a:xfrm>
            <a:off x="1835696"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639642D3-EB82-C832-5E8F-1346B3742E37}"/>
              </a:ext>
            </a:extLst>
          </p:cNvPr>
          <p:cNvSpPr/>
          <p:nvPr/>
        </p:nvSpPr>
        <p:spPr>
          <a:xfrm rot="10800000">
            <a:off x="2627784"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813A502-457D-65B7-3DD6-F6D9F921030C}"/>
              </a:ext>
            </a:extLst>
          </p:cNvPr>
          <p:cNvSpPr/>
          <p:nvPr/>
        </p:nvSpPr>
        <p:spPr>
          <a:xfrm>
            <a:off x="5940152"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1DA4A34-F3BD-C852-D97A-674D0256F8E6}"/>
              </a:ext>
            </a:extLst>
          </p:cNvPr>
          <p:cNvSpPr/>
          <p:nvPr/>
        </p:nvSpPr>
        <p:spPr>
          <a:xfrm>
            <a:off x="7884368"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883689F7-97CD-4329-3939-A3078A12BFC7}"/>
              </a:ext>
            </a:extLst>
          </p:cNvPr>
          <p:cNvSpPr/>
          <p:nvPr/>
        </p:nvSpPr>
        <p:spPr>
          <a:xfrm>
            <a:off x="6876256" y="2204865"/>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6958C0C7-2250-C394-B23C-F86CD9CEA9A5}"/>
              </a:ext>
            </a:extLst>
          </p:cNvPr>
          <p:cNvSpPr/>
          <p:nvPr/>
        </p:nvSpPr>
        <p:spPr>
          <a:xfrm rot="5400000">
            <a:off x="6974556" y="2754637"/>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8C940BC3-98CA-846E-1B44-FEC5B2D39E8E}"/>
              </a:ext>
            </a:extLst>
          </p:cNvPr>
          <p:cNvSpPr/>
          <p:nvPr/>
        </p:nvSpPr>
        <p:spPr>
          <a:xfrm rot="16200000">
            <a:off x="5966444"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CF8A8953-65C4-2FD0-1105-08FB83FB74A9}"/>
              </a:ext>
            </a:extLst>
          </p:cNvPr>
          <p:cNvSpPr/>
          <p:nvPr/>
        </p:nvSpPr>
        <p:spPr>
          <a:xfrm rot="16200000">
            <a:off x="7910660"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3D8E9F6-129E-4BF2-1872-108702C5D5BF}"/>
              </a:ext>
            </a:extLst>
          </p:cNvPr>
          <p:cNvSpPr txBox="1"/>
          <p:nvPr/>
        </p:nvSpPr>
        <p:spPr>
          <a:xfrm>
            <a:off x="179512" y="4005064"/>
            <a:ext cx="5979522" cy="954107"/>
          </a:xfrm>
          <a:prstGeom prst="rect">
            <a:avLst/>
          </a:prstGeom>
          <a:noFill/>
        </p:spPr>
        <p:txBody>
          <a:bodyPr wrap="none" rtlCol="0">
            <a:spAutoFit/>
          </a:bodyPr>
          <a:lstStyle/>
          <a:p>
            <a:r>
              <a:rPr kumimoji="1" lang="ja-JP" altLang="en-US" sz="2800"/>
              <a:t>電子状態を真面目に計算する</a:t>
            </a:r>
            <a:endParaRPr kumimoji="1" lang="en-US" altLang="ja-JP" sz="2800"/>
          </a:p>
          <a:p>
            <a:r>
              <a:rPr kumimoji="1" lang="ja-JP" altLang="en-US" sz="2800"/>
              <a:t>→</a:t>
            </a:r>
            <a:r>
              <a:rPr kumimoji="1" lang="ja-JP" altLang="en-US" sz="2800">
                <a:solidFill>
                  <a:srgbClr val="FF0000"/>
                </a:solidFill>
              </a:rPr>
              <a:t>第一原理計算</a:t>
            </a:r>
            <a:r>
              <a:rPr kumimoji="1" lang="en-US" altLang="ja-JP" sz="2800"/>
              <a:t>(ab initio calculation)</a:t>
            </a:r>
            <a:endParaRPr kumimoji="1" lang="ja-JP" altLang="en-US" sz="2800"/>
          </a:p>
        </p:txBody>
      </p:sp>
      <p:sp>
        <p:nvSpPr>
          <p:cNvPr id="33" name="テキスト ボックス 32">
            <a:extLst>
              <a:ext uri="{FF2B5EF4-FFF2-40B4-BE49-F238E27FC236}">
                <a16:creationId xmlns:a16="http://schemas.microsoft.com/office/drawing/2014/main" id="{05EA6871-3F5B-C6B3-359F-1E60AEDAC8C8}"/>
              </a:ext>
            </a:extLst>
          </p:cNvPr>
          <p:cNvSpPr txBox="1"/>
          <p:nvPr/>
        </p:nvSpPr>
        <p:spPr>
          <a:xfrm>
            <a:off x="179512" y="5013176"/>
            <a:ext cx="8499443" cy="954107"/>
          </a:xfrm>
          <a:prstGeom prst="rect">
            <a:avLst/>
          </a:prstGeom>
          <a:noFill/>
        </p:spPr>
        <p:txBody>
          <a:bodyPr wrap="none" rtlCol="0">
            <a:spAutoFit/>
          </a:bodyPr>
          <a:lstStyle/>
          <a:p>
            <a:r>
              <a:rPr kumimoji="1" lang="ja-JP" altLang="en-US" sz="2800"/>
              <a:t>第一原理計算で力を計算して</a:t>
            </a:r>
            <a:r>
              <a:rPr lang="ja-JP" altLang="en-US" sz="2800"/>
              <a:t>原子を動かす</a:t>
            </a:r>
            <a:endParaRPr kumimoji="1" lang="en-US" altLang="ja-JP" sz="2800"/>
          </a:p>
          <a:p>
            <a:r>
              <a:rPr kumimoji="1" lang="ja-JP" altLang="en-US" sz="2800"/>
              <a:t>→</a:t>
            </a:r>
            <a:r>
              <a:rPr kumimoji="1" lang="ja-JP" altLang="en-US" sz="2800">
                <a:solidFill>
                  <a:srgbClr val="FF0000"/>
                </a:solidFill>
              </a:rPr>
              <a:t>第一原理</a:t>
            </a:r>
            <a:r>
              <a:rPr kumimoji="1" lang="en-US" altLang="ja-JP" sz="2800">
                <a:solidFill>
                  <a:srgbClr val="FF0000"/>
                </a:solidFill>
              </a:rPr>
              <a:t>MD</a:t>
            </a:r>
            <a:r>
              <a:rPr kumimoji="1" lang="en-US" altLang="ja-JP" sz="2800"/>
              <a:t> (ab initio MD, Car-Parrinello method)</a:t>
            </a:r>
            <a:endParaRPr kumimoji="1" lang="ja-JP" altLang="en-US" sz="2800"/>
          </a:p>
        </p:txBody>
      </p:sp>
      <p:sp>
        <p:nvSpPr>
          <p:cNvPr id="8" name="テキスト ボックス 7">
            <a:extLst>
              <a:ext uri="{FF2B5EF4-FFF2-40B4-BE49-F238E27FC236}">
                <a16:creationId xmlns:a16="http://schemas.microsoft.com/office/drawing/2014/main" id="{81B1BF58-4B70-4440-0B06-96C7C36BBFDD}"/>
              </a:ext>
            </a:extLst>
          </p:cNvPr>
          <p:cNvSpPr txBox="1"/>
          <p:nvPr/>
        </p:nvSpPr>
        <p:spPr>
          <a:xfrm>
            <a:off x="522744" y="6309320"/>
            <a:ext cx="7793672" cy="369332"/>
          </a:xfrm>
          <a:prstGeom prst="rect">
            <a:avLst/>
          </a:prstGeom>
          <a:noFill/>
        </p:spPr>
        <p:txBody>
          <a:bodyPr wrap="none" rtlCol="0">
            <a:spAutoFit/>
          </a:bodyPr>
          <a:lstStyle/>
          <a:p>
            <a:r>
              <a:rPr lang="en-US" altLang="ja-JP"/>
              <a:t>※</a:t>
            </a:r>
            <a:r>
              <a:rPr kumimoji="1" lang="ja-JP" altLang="en-US"/>
              <a:t> 電子状態は密度汎関数理論</a:t>
            </a:r>
            <a:r>
              <a:rPr kumimoji="1" lang="en-US" altLang="ja-JP"/>
              <a:t>(Density Functional Theory, DFT)</a:t>
            </a:r>
            <a:r>
              <a:rPr kumimoji="1" lang="ja-JP" altLang="en-US"/>
              <a:t>で計算する</a:t>
            </a:r>
          </a:p>
        </p:txBody>
      </p:sp>
    </p:spTree>
    <p:extLst>
      <p:ext uri="{BB962C8B-B14F-4D97-AF65-F5344CB8AC3E}">
        <p14:creationId xmlns:p14="http://schemas.microsoft.com/office/powerpoint/2010/main" val="2066843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EED8AF-E99A-41A8-1263-021B5C397A19}"/>
              </a:ext>
            </a:extLst>
          </p:cNvPr>
          <p:cNvSpPr>
            <a:spLocks noGrp="1"/>
          </p:cNvSpPr>
          <p:nvPr>
            <p:ph type="body" sz="quarter" idx="10"/>
          </p:nvPr>
        </p:nvSpPr>
        <p:spPr/>
        <p:txBody>
          <a:bodyPr/>
          <a:lstStyle/>
          <a:p>
            <a:r>
              <a:rPr lang="ja-JP" altLang="en-US"/>
              <a:t>「なぜ</a:t>
            </a:r>
            <a:r>
              <a:rPr lang="en-US" altLang="ja-JP"/>
              <a:t>SIMD</a:t>
            </a:r>
            <a:r>
              <a:rPr lang="ja-JP" altLang="en-US"/>
              <a:t>が必要か」のまとめ</a:t>
            </a:r>
            <a:endParaRPr kumimoji="1" lang="ja-JP" altLang="en-US"/>
          </a:p>
        </p:txBody>
      </p:sp>
      <p:sp>
        <p:nvSpPr>
          <p:cNvPr id="3" name="テキスト ボックス 2">
            <a:extLst>
              <a:ext uri="{FF2B5EF4-FFF2-40B4-BE49-F238E27FC236}">
                <a16:creationId xmlns:a16="http://schemas.microsoft.com/office/drawing/2014/main" id="{52C03CAD-B0A3-A449-33CE-2BE0DA553FA2}"/>
              </a:ext>
            </a:extLst>
          </p:cNvPr>
          <p:cNvSpPr txBox="1"/>
          <p:nvPr/>
        </p:nvSpPr>
        <p:spPr>
          <a:xfrm>
            <a:off x="323528" y="1412776"/>
            <a:ext cx="8472191" cy="830997"/>
          </a:xfrm>
          <a:prstGeom prst="rect">
            <a:avLst/>
          </a:prstGeom>
          <a:noFill/>
        </p:spPr>
        <p:txBody>
          <a:bodyPr wrap="none" rtlCol="0">
            <a:spAutoFit/>
          </a:bodyPr>
          <a:lstStyle/>
          <a:p>
            <a:r>
              <a:rPr lang="ja-JP" altLang="en-US" sz="2400" dirty="0"/>
              <a:t>パイプライン処理により、</a:t>
            </a:r>
            <a:r>
              <a:rPr lang="en-US" altLang="ja-JP" sz="2400" dirty="0"/>
              <a:t>1</a:t>
            </a:r>
            <a:r>
              <a:rPr lang="ja-JP" altLang="en-US" sz="2400" dirty="0"/>
              <a:t>サイクルに</a:t>
            </a:r>
            <a:r>
              <a:rPr lang="en-US" altLang="ja-JP" sz="2400" dirty="0"/>
              <a:t>1</a:t>
            </a:r>
            <a:r>
              <a:rPr lang="ja-JP" altLang="en-US" sz="2400" dirty="0"/>
              <a:t>命令実行できる</a:t>
            </a:r>
            <a:endParaRPr lang="en-US" altLang="ja-JP" sz="2400" dirty="0"/>
          </a:p>
          <a:p>
            <a:r>
              <a:rPr lang="en-US" altLang="ja-JP" sz="2400" dirty="0"/>
              <a:t>CPU</a:t>
            </a:r>
            <a:r>
              <a:rPr lang="ja-JP" altLang="en-US" sz="2400" dirty="0"/>
              <a:t>の動作周波数は限界に達しており、これ以上あがらない</a:t>
            </a:r>
            <a:endParaRPr lang="en-US" altLang="ja-JP" sz="2400" dirty="0"/>
          </a:p>
        </p:txBody>
      </p:sp>
      <p:sp>
        <p:nvSpPr>
          <p:cNvPr id="4" name="下矢印 4">
            <a:extLst>
              <a:ext uri="{FF2B5EF4-FFF2-40B4-BE49-F238E27FC236}">
                <a16:creationId xmlns:a16="http://schemas.microsoft.com/office/drawing/2014/main" id="{3B15640A-19E7-1144-33BE-4E6BB1DE5AB6}"/>
              </a:ext>
            </a:extLst>
          </p:cNvPr>
          <p:cNvSpPr/>
          <p:nvPr/>
        </p:nvSpPr>
        <p:spPr>
          <a:xfrm>
            <a:off x="4271591" y="2420888"/>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FB11CCA-21C2-E348-37A5-36683ED600D9}"/>
              </a:ext>
            </a:extLst>
          </p:cNvPr>
          <p:cNvSpPr txBox="1"/>
          <p:nvPr/>
        </p:nvSpPr>
        <p:spPr>
          <a:xfrm>
            <a:off x="1466469" y="3140968"/>
            <a:ext cx="6186309" cy="461665"/>
          </a:xfrm>
          <a:prstGeom prst="rect">
            <a:avLst/>
          </a:prstGeom>
          <a:noFill/>
        </p:spPr>
        <p:txBody>
          <a:bodyPr wrap="none" rtlCol="0">
            <a:spAutoFit/>
          </a:bodyPr>
          <a:lstStyle/>
          <a:p>
            <a:r>
              <a:rPr lang="en-US" altLang="ja-JP" sz="2400" dirty="0"/>
              <a:t>1</a:t>
            </a:r>
            <a:r>
              <a:rPr lang="ja-JP" altLang="en-US" sz="2400" dirty="0"/>
              <a:t>サイクルに複数の命令を実行するしかない</a:t>
            </a:r>
            <a:endParaRPr lang="en-US" altLang="ja-JP" sz="2400" dirty="0"/>
          </a:p>
        </p:txBody>
      </p:sp>
      <p:sp>
        <p:nvSpPr>
          <p:cNvPr id="6" name="下矢印 6">
            <a:extLst>
              <a:ext uri="{FF2B5EF4-FFF2-40B4-BE49-F238E27FC236}">
                <a16:creationId xmlns:a16="http://schemas.microsoft.com/office/drawing/2014/main" id="{648F4093-4CF5-D2A4-8BC3-589958F6FBE6}"/>
              </a:ext>
            </a:extLst>
          </p:cNvPr>
          <p:cNvSpPr/>
          <p:nvPr/>
        </p:nvSpPr>
        <p:spPr>
          <a:xfrm>
            <a:off x="4271591" y="3789040"/>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D5F6FF9-BB89-AF8C-780E-7AB0BB552A9D}"/>
              </a:ext>
            </a:extLst>
          </p:cNvPr>
          <p:cNvSpPr txBox="1"/>
          <p:nvPr/>
        </p:nvSpPr>
        <p:spPr>
          <a:xfrm>
            <a:off x="1543413" y="4509120"/>
            <a:ext cx="6032421" cy="461665"/>
          </a:xfrm>
          <a:prstGeom prst="rect">
            <a:avLst/>
          </a:prstGeom>
          <a:noFill/>
        </p:spPr>
        <p:txBody>
          <a:bodyPr wrap="none" rtlCol="0">
            <a:spAutoFit/>
          </a:bodyPr>
          <a:lstStyle/>
          <a:p>
            <a:r>
              <a:rPr lang="ja-JP" altLang="en-US" sz="2400" dirty="0"/>
              <a:t>ハードやソフトにがんばらせる方法も限界</a:t>
            </a:r>
            <a:endParaRPr lang="en-US" altLang="ja-JP" sz="2400" dirty="0"/>
          </a:p>
        </p:txBody>
      </p:sp>
      <p:sp>
        <p:nvSpPr>
          <p:cNvPr id="8" name="下矢印 8">
            <a:extLst>
              <a:ext uri="{FF2B5EF4-FFF2-40B4-BE49-F238E27FC236}">
                <a16:creationId xmlns:a16="http://schemas.microsoft.com/office/drawing/2014/main" id="{0F89801B-50CE-697F-FE81-93E7848410BD}"/>
              </a:ext>
            </a:extLst>
          </p:cNvPr>
          <p:cNvSpPr/>
          <p:nvPr/>
        </p:nvSpPr>
        <p:spPr>
          <a:xfrm>
            <a:off x="4271591" y="5157192"/>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73C7A96-0ED6-4B19-3286-0C863A7C4846}"/>
              </a:ext>
            </a:extLst>
          </p:cNvPr>
          <p:cNvSpPr txBox="1"/>
          <p:nvPr/>
        </p:nvSpPr>
        <p:spPr>
          <a:xfrm>
            <a:off x="1863212" y="5805264"/>
            <a:ext cx="5392823" cy="461665"/>
          </a:xfrm>
          <a:prstGeom prst="rect">
            <a:avLst/>
          </a:prstGeom>
          <a:noFill/>
        </p:spPr>
        <p:txBody>
          <a:bodyPr wrap="none" rtlCol="0">
            <a:spAutoFit/>
          </a:bodyPr>
          <a:lstStyle/>
          <a:p>
            <a:r>
              <a:rPr lang="ja-JP" altLang="en-US" sz="2400" dirty="0"/>
              <a:t>人間ががんばるしかない </a:t>
            </a:r>
            <a:r>
              <a:rPr lang="en-US" altLang="ja-JP" sz="2400" dirty="0"/>
              <a:t> </a:t>
            </a:r>
            <a:r>
              <a:rPr lang="ja-JP" altLang="en-US" sz="2400" dirty="0"/>
              <a:t>←イマココ</a:t>
            </a:r>
            <a:endParaRPr lang="en-US" altLang="ja-JP" sz="2400" dirty="0"/>
          </a:p>
        </p:txBody>
      </p:sp>
    </p:spTree>
    <p:extLst>
      <p:ext uri="{BB962C8B-B14F-4D97-AF65-F5344CB8AC3E}">
        <p14:creationId xmlns:p14="http://schemas.microsoft.com/office/powerpoint/2010/main" val="1647891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A54999-2443-630C-D8F0-86E68C4756BB}"/>
              </a:ext>
            </a:extLst>
          </p:cNvPr>
          <p:cNvSpPr>
            <a:spLocks noGrp="1"/>
          </p:cNvSpPr>
          <p:nvPr>
            <p:ph type="body" sz="quarter" idx="10"/>
          </p:nvPr>
        </p:nvSpPr>
        <p:spPr/>
        <p:txBody>
          <a:bodyPr/>
          <a:lstStyle/>
          <a:p>
            <a:r>
              <a:rPr kumimoji="1" lang="en-US" altLang="ja-JP"/>
              <a:t>SIMD</a:t>
            </a:r>
            <a:r>
              <a:rPr kumimoji="1" lang="ja-JP" altLang="en-US"/>
              <a:t>の仕組み</a:t>
            </a:r>
          </a:p>
        </p:txBody>
      </p:sp>
      <p:pic>
        <p:nvPicPr>
          <p:cNvPr id="3" name="Picture 2" descr="ä¼ç¤¾ã®å»ºç©ã®ã¢ã¤ã³ã³ï¼å·¥å ´ï¼">
            <a:extLst>
              <a:ext uri="{FF2B5EF4-FFF2-40B4-BE49-F238E27FC236}">
                <a16:creationId xmlns:a16="http://schemas.microsoft.com/office/drawing/2014/main" id="{AEC3A37B-F6AA-9853-70F2-98D46A43DE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2492896"/>
            <a:ext cx="1285305" cy="1195334"/>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B3DB503-1497-7A9B-862E-DC050B4D02CF}"/>
              </a:ext>
            </a:extLst>
          </p:cNvPr>
          <p:cNvPicPr>
            <a:picLocks noChangeAspect="1"/>
          </p:cNvPicPr>
          <p:nvPr/>
        </p:nvPicPr>
        <p:blipFill>
          <a:blip r:embed="rId3"/>
          <a:stretch>
            <a:fillRect/>
          </a:stretch>
        </p:blipFill>
        <p:spPr>
          <a:xfrm>
            <a:off x="1115616" y="2636912"/>
            <a:ext cx="1152128" cy="1152128"/>
          </a:xfrm>
          <a:prstGeom prst="rect">
            <a:avLst/>
          </a:prstGeom>
        </p:spPr>
      </p:pic>
      <p:sp>
        <p:nvSpPr>
          <p:cNvPr id="5" name="右矢印 8">
            <a:extLst>
              <a:ext uri="{FF2B5EF4-FFF2-40B4-BE49-F238E27FC236}">
                <a16:creationId xmlns:a16="http://schemas.microsoft.com/office/drawing/2014/main" id="{20819783-C96C-C279-B19E-15005E41815A}"/>
              </a:ext>
            </a:extLst>
          </p:cNvPr>
          <p:cNvSpPr/>
          <p:nvPr/>
        </p:nvSpPr>
        <p:spPr>
          <a:xfrm>
            <a:off x="2843808"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6" name="図 5">
            <a:extLst>
              <a:ext uri="{FF2B5EF4-FFF2-40B4-BE49-F238E27FC236}">
                <a16:creationId xmlns:a16="http://schemas.microsoft.com/office/drawing/2014/main" id="{F9D66DBC-5CFE-2AAD-E16A-693385646C8F}"/>
              </a:ext>
            </a:extLst>
          </p:cNvPr>
          <p:cNvPicPr>
            <a:picLocks noChangeAspect="1"/>
          </p:cNvPicPr>
          <p:nvPr/>
        </p:nvPicPr>
        <p:blipFill>
          <a:blip r:embed="rId3"/>
          <a:stretch>
            <a:fillRect/>
          </a:stretch>
        </p:blipFill>
        <p:spPr>
          <a:xfrm>
            <a:off x="6228184" y="2564904"/>
            <a:ext cx="1152128" cy="1152128"/>
          </a:xfrm>
          <a:prstGeom prst="rect">
            <a:avLst/>
          </a:prstGeom>
        </p:spPr>
      </p:pic>
      <p:sp>
        <p:nvSpPr>
          <p:cNvPr id="7" name="右矢印 10">
            <a:extLst>
              <a:ext uri="{FF2B5EF4-FFF2-40B4-BE49-F238E27FC236}">
                <a16:creationId xmlns:a16="http://schemas.microsoft.com/office/drawing/2014/main" id="{E1C6BF52-4292-CF53-ABDF-6097AD75B647}"/>
              </a:ext>
            </a:extLst>
          </p:cNvPr>
          <p:cNvSpPr/>
          <p:nvPr/>
        </p:nvSpPr>
        <p:spPr>
          <a:xfrm>
            <a:off x="5220072"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8" name="テキスト ボックス 7">
            <a:extLst>
              <a:ext uri="{FF2B5EF4-FFF2-40B4-BE49-F238E27FC236}">
                <a16:creationId xmlns:a16="http://schemas.microsoft.com/office/drawing/2014/main" id="{E906B767-F18C-B19E-9FBD-37397AA3AD59}"/>
              </a:ext>
            </a:extLst>
          </p:cNvPr>
          <p:cNvSpPr txBox="1"/>
          <p:nvPr/>
        </p:nvSpPr>
        <p:spPr>
          <a:xfrm>
            <a:off x="539552" y="1124744"/>
            <a:ext cx="7981672" cy="1077218"/>
          </a:xfrm>
          <a:prstGeom prst="rect">
            <a:avLst/>
          </a:prstGeom>
          <a:noFill/>
        </p:spPr>
        <p:txBody>
          <a:bodyPr wrap="none" rtlCol="0">
            <a:spAutoFit/>
          </a:bodyPr>
          <a:lstStyle/>
          <a:p>
            <a:r>
              <a:rPr kumimoji="1" lang="en-US" altLang="ja-JP" sz="3200" dirty="0"/>
              <a:t>1</a:t>
            </a:r>
            <a:r>
              <a:rPr kumimoji="1" lang="ja-JP" altLang="en-US" sz="3200" dirty="0"/>
              <a:t>時間に</a:t>
            </a:r>
            <a:r>
              <a:rPr kumimoji="1" lang="en-US" altLang="ja-JP" sz="3200" dirty="0"/>
              <a:t>1</a:t>
            </a:r>
            <a:r>
              <a:rPr kumimoji="1" lang="ja-JP" altLang="en-US" sz="3200" dirty="0"/>
              <a:t>個</a:t>
            </a:r>
            <a:r>
              <a:rPr lang="ja-JP" altLang="en-US" sz="3200" dirty="0"/>
              <a:t>製品</a:t>
            </a:r>
            <a:r>
              <a:rPr kumimoji="1" lang="ja-JP" altLang="en-US" sz="3200" dirty="0"/>
              <a:t>ができる</a:t>
            </a:r>
            <a:r>
              <a:rPr lang="ja-JP" altLang="en-US" sz="3200" dirty="0"/>
              <a:t>製造ラインがある</a:t>
            </a:r>
            <a:endParaRPr lang="en-US" altLang="ja-JP" sz="3200" dirty="0"/>
          </a:p>
          <a:p>
            <a:r>
              <a:rPr lang="ja-JP" altLang="en-US" sz="3200" dirty="0"/>
              <a:t>ただし、コンベアの速度はもう上がらない</a:t>
            </a:r>
            <a:endParaRPr kumimoji="1" lang="ja-JP" altLang="en-US" sz="3200" dirty="0"/>
          </a:p>
        </p:txBody>
      </p:sp>
      <p:sp>
        <p:nvSpPr>
          <p:cNvPr id="9" name="テキスト ボックス 8">
            <a:extLst>
              <a:ext uri="{FF2B5EF4-FFF2-40B4-BE49-F238E27FC236}">
                <a16:creationId xmlns:a16="http://schemas.microsoft.com/office/drawing/2014/main" id="{5A229BF1-CD0E-7D56-EF13-2B9FFD69731D}"/>
              </a:ext>
            </a:extLst>
          </p:cNvPr>
          <p:cNvSpPr txBox="1"/>
          <p:nvPr/>
        </p:nvSpPr>
        <p:spPr>
          <a:xfrm>
            <a:off x="179512" y="3933056"/>
            <a:ext cx="8802410" cy="584775"/>
          </a:xfrm>
          <a:prstGeom prst="rect">
            <a:avLst/>
          </a:prstGeom>
          <a:noFill/>
        </p:spPr>
        <p:txBody>
          <a:bodyPr wrap="none" rtlCol="0">
            <a:spAutoFit/>
          </a:bodyPr>
          <a:lstStyle/>
          <a:p>
            <a:r>
              <a:rPr lang="ja-JP" altLang="en-US" sz="3200" dirty="0"/>
              <a:t>じゃあ製造ラインの</a:t>
            </a:r>
            <a:r>
              <a:rPr lang="ja-JP" altLang="en-US" sz="3200" dirty="0">
                <a:solidFill>
                  <a:srgbClr val="FF0000"/>
                </a:solidFill>
              </a:rPr>
              <a:t>幅</a:t>
            </a:r>
            <a:r>
              <a:rPr lang="ja-JP" altLang="en-US" sz="3200" dirty="0"/>
              <a:t>を倍にすれば良いじゃん</a:t>
            </a:r>
            <a:endParaRPr kumimoji="1" lang="ja-JP" altLang="en-US" sz="3200" dirty="0"/>
          </a:p>
        </p:txBody>
      </p:sp>
      <p:pic>
        <p:nvPicPr>
          <p:cNvPr id="10" name="Picture 2" descr="ä¼ç¤¾ã®å»ºç©ã®ã¢ã¤ã³ã³ï¼å·¥å ´ï¼">
            <a:extLst>
              <a:ext uri="{FF2B5EF4-FFF2-40B4-BE49-F238E27FC236}">
                <a16:creationId xmlns:a16="http://schemas.microsoft.com/office/drawing/2014/main" id="{29B9F582-09F4-47D0-CE7F-E27A63A4CC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4681938"/>
            <a:ext cx="1285305" cy="119533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15">
            <a:extLst>
              <a:ext uri="{FF2B5EF4-FFF2-40B4-BE49-F238E27FC236}">
                <a16:creationId xmlns:a16="http://schemas.microsoft.com/office/drawing/2014/main" id="{30CEEB87-FBB5-F155-8190-193EFF5863EA}"/>
              </a:ext>
            </a:extLst>
          </p:cNvPr>
          <p:cNvSpPr/>
          <p:nvPr/>
        </p:nvSpPr>
        <p:spPr>
          <a:xfrm>
            <a:off x="2843808"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7">
            <a:extLst>
              <a:ext uri="{FF2B5EF4-FFF2-40B4-BE49-F238E27FC236}">
                <a16:creationId xmlns:a16="http://schemas.microsoft.com/office/drawing/2014/main" id="{ADB69C33-A2A6-CBFC-57A5-3FF585622C2B}"/>
              </a:ext>
            </a:extLst>
          </p:cNvPr>
          <p:cNvSpPr/>
          <p:nvPr/>
        </p:nvSpPr>
        <p:spPr>
          <a:xfrm>
            <a:off x="5220072"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13" name="グループ化 12">
            <a:extLst>
              <a:ext uri="{FF2B5EF4-FFF2-40B4-BE49-F238E27FC236}">
                <a16:creationId xmlns:a16="http://schemas.microsoft.com/office/drawing/2014/main" id="{2C8F02E3-2687-EE4A-3772-41F9AE3FD7DB}"/>
              </a:ext>
            </a:extLst>
          </p:cNvPr>
          <p:cNvGrpSpPr/>
          <p:nvPr/>
        </p:nvGrpSpPr>
        <p:grpSpPr>
          <a:xfrm>
            <a:off x="827584" y="4869160"/>
            <a:ext cx="1728192" cy="1316022"/>
            <a:chOff x="827584" y="4941168"/>
            <a:chExt cx="1728192" cy="1316022"/>
          </a:xfrm>
        </p:grpSpPr>
        <p:pic>
          <p:nvPicPr>
            <p:cNvPr id="14" name="図 13">
              <a:extLst>
                <a:ext uri="{FF2B5EF4-FFF2-40B4-BE49-F238E27FC236}">
                  <a16:creationId xmlns:a16="http://schemas.microsoft.com/office/drawing/2014/main" id="{B331FF1A-18B8-98A2-0439-28CC9109ED04}"/>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5" name="図 14">
              <a:extLst>
                <a:ext uri="{FF2B5EF4-FFF2-40B4-BE49-F238E27FC236}">
                  <a16:creationId xmlns:a16="http://schemas.microsoft.com/office/drawing/2014/main" id="{0E7044DA-EB6D-4F94-4FF6-9D9A35B6795F}"/>
                </a:ext>
              </a:extLst>
            </p:cNvPr>
            <p:cNvPicPr>
              <a:picLocks noChangeAspect="1"/>
            </p:cNvPicPr>
            <p:nvPr/>
          </p:nvPicPr>
          <p:blipFill>
            <a:blip r:embed="rId3"/>
            <a:stretch>
              <a:fillRect/>
            </a:stretch>
          </p:blipFill>
          <p:spPr>
            <a:xfrm>
              <a:off x="1403648" y="5105062"/>
              <a:ext cx="1152128" cy="1152128"/>
            </a:xfrm>
            <a:prstGeom prst="rect">
              <a:avLst/>
            </a:prstGeom>
          </p:spPr>
        </p:pic>
      </p:grpSp>
      <p:grpSp>
        <p:nvGrpSpPr>
          <p:cNvPr id="16" name="グループ化 15">
            <a:extLst>
              <a:ext uri="{FF2B5EF4-FFF2-40B4-BE49-F238E27FC236}">
                <a16:creationId xmlns:a16="http://schemas.microsoft.com/office/drawing/2014/main" id="{AFD9AFD3-5AEC-0E53-EDFB-86A96376C804}"/>
              </a:ext>
            </a:extLst>
          </p:cNvPr>
          <p:cNvGrpSpPr/>
          <p:nvPr/>
        </p:nvGrpSpPr>
        <p:grpSpPr>
          <a:xfrm>
            <a:off x="6012160" y="4797152"/>
            <a:ext cx="1728192" cy="1316022"/>
            <a:chOff x="827584" y="4941168"/>
            <a:chExt cx="1728192" cy="1316022"/>
          </a:xfrm>
        </p:grpSpPr>
        <p:pic>
          <p:nvPicPr>
            <p:cNvPr id="17" name="図 16">
              <a:extLst>
                <a:ext uri="{FF2B5EF4-FFF2-40B4-BE49-F238E27FC236}">
                  <a16:creationId xmlns:a16="http://schemas.microsoft.com/office/drawing/2014/main" id="{ACE4255D-ECB4-2E70-AA11-F7182F908E59}"/>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07723B57-2B4C-46AF-15C5-160909509786}"/>
                </a:ext>
              </a:extLst>
            </p:cNvPr>
            <p:cNvPicPr>
              <a:picLocks noChangeAspect="1"/>
            </p:cNvPicPr>
            <p:nvPr/>
          </p:nvPicPr>
          <p:blipFill>
            <a:blip r:embed="rId3"/>
            <a:stretch>
              <a:fillRect/>
            </a:stretch>
          </p:blipFill>
          <p:spPr>
            <a:xfrm>
              <a:off x="1403648" y="5105062"/>
              <a:ext cx="1152128" cy="1152128"/>
            </a:xfrm>
            <a:prstGeom prst="rect">
              <a:avLst/>
            </a:prstGeom>
          </p:spPr>
        </p:pic>
      </p:grpSp>
    </p:spTree>
    <p:extLst>
      <p:ext uri="{BB962C8B-B14F-4D97-AF65-F5344CB8AC3E}">
        <p14:creationId xmlns:p14="http://schemas.microsoft.com/office/powerpoint/2010/main" val="3677623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079154C-87A7-3CFB-0CE3-6888B1CA4651}"/>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D43DECDF-6624-5798-0AC8-546533AAE893}"/>
              </a:ext>
            </a:extLst>
          </p:cNvPr>
          <p:cNvSpPr txBox="1"/>
          <p:nvPr/>
        </p:nvSpPr>
        <p:spPr>
          <a:xfrm>
            <a:off x="179512" y="1124744"/>
            <a:ext cx="8840882"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solidFill>
                  <a:srgbClr val="011893"/>
                </a:solidFill>
              </a:rPr>
              <a:t>  </a:t>
            </a:r>
            <a:r>
              <a:rPr kumimoji="1" lang="en-US" altLang="ja-JP" sz="2400" dirty="0">
                <a:solidFill>
                  <a:srgbClr val="011893"/>
                </a:solidFill>
              </a:rPr>
              <a:t>64</a:t>
            </a:r>
            <a:r>
              <a:rPr kumimoji="1" lang="ja-JP" altLang="en-US" sz="2400" dirty="0"/>
              <a:t>ビットレジスタは倍精度</a:t>
            </a:r>
            <a:r>
              <a:rPr kumimoji="1" lang="ja-JP" altLang="en-US" sz="2400"/>
              <a:t>実数を</a:t>
            </a:r>
            <a:r>
              <a:rPr kumimoji="1" lang="en-US" altLang="ja-JP" sz="2400">
                <a:solidFill>
                  <a:srgbClr val="011893"/>
                </a:solidFill>
              </a:rPr>
              <a:t>1</a:t>
            </a:r>
            <a:r>
              <a:rPr kumimoji="1" lang="ja-JP" altLang="en-US" sz="2400">
                <a:solidFill>
                  <a:srgbClr val="011893"/>
                </a:solidFill>
              </a:rPr>
              <a:t>つ</a:t>
            </a:r>
            <a:r>
              <a:rPr kumimoji="1" lang="ja-JP" altLang="en-US" sz="2400" dirty="0"/>
              <a:t>載せることができる</a:t>
            </a:r>
            <a:endParaRPr kumimoji="1" lang="en-US" altLang="ja-JP" sz="2400" dirty="0"/>
          </a:p>
          <a:p>
            <a:pPr marL="342900" indent="-342900">
              <a:buFont typeface="Arial" panose="020B0604020202020204" pitchFamily="34" charset="0"/>
              <a:buChar char="•"/>
            </a:pPr>
            <a:r>
              <a:rPr lang="en-US" altLang="ja-JP" sz="2400" dirty="0">
                <a:solidFill>
                  <a:srgbClr val="011893"/>
                </a:solidFill>
              </a:rPr>
              <a:t>128</a:t>
            </a:r>
            <a:r>
              <a:rPr lang="ja-JP" altLang="en-US" sz="2400" dirty="0"/>
              <a:t>ビットレジスタ</a:t>
            </a:r>
            <a:r>
              <a:rPr lang="ja-JP" altLang="en-US" sz="2400"/>
              <a:t>なら、</a:t>
            </a:r>
            <a:r>
              <a:rPr lang="en-US" altLang="ja-JP" sz="2400" dirty="0">
                <a:solidFill>
                  <a:srgbClr val="011893"/>
                </a:solidFill>
              </a:rPr>
              <a:t>2</a:t>
            </a:r>
            <a:r>
              <a:rPr lang="ja-JP" altLang="en-US" sz="2400">
                <a:solidFill>
                  <a:srgbClr val="011893"/>
                </a:solidFill>
              </a:rPr>
              <a:t>つ</a:t>
            </a:r>
            <a:r>
              <a:rPr lang="ja-JP" altLang="en-US" sz="2400" dirty="0"/>
              <a:t>載せることができる</a:t>
            </a:r>
            <a:endParaRPr lang="en-US" altLang="ja-JP" sz="2400" dirty="0"/>
          </a:p>
          <a:p>
            <a:pPr marL="342900" indent="-342900">
              <a:buFont typeface="Arial" panose="020B0604020202020204" pitchFamily="34" charset="0"/>
              <a:buChar char="•"/>
            </a:pPr>
            <a:r>
              <a:rPr lang="en-US" altLang="ja-JP" sz="2400" dirty="0">
                <a:solidFill>
                  <a:srgbClr val="011893"/>
                </a:solidFill>
              </a:rPr>
              <a:t>256</a:t>
            </a:r>
            <a:r>
              <a:rPr lang="ja-JP" altLang="en-US" sz="2400" dirty="0"/>
              <a:t>ビットレジスタ</a:t>
            </a:r>
            <a:r>
              <a:rPr lang="ja-JP" altLang="en-US" sz="2400"/>
              <a:t>なら、</a:t>
            </a:r>
            <a:r>
              <a:rPr lang="en-US" altLang="ja-JP" sz="2400" dirty="0">
                <a:solidFill>
                  <a:srgbClr val="011893"/>
                </a:solidFill>
              </a:rPr>
              <a:t>4</a:t>
            </a:r>
            <a:r>
              <a:rPr lang="ja-JP" altLang="en-US" sz="2400">
                <a:solidFill>
                  <a:srgbClr val="011893"/>
                </a:solidFill>
              </a:rPr>
              <a:t>つ</a:t>
            </a:r>
            <a:r>
              <a:rPr lang="ja-JP" altLang="en-US" sz="2400" dirty="0"/>
              <a:t>載せることができる</a:t>
            </a:r>
          </a:p>
        </p:txBody>
      </p:sp>
      <p:grpSp>
        <p:nvGrpSpPr>
          <p:cNvPr id="4" name="グループ化 3">
            <a:extLst>
              <a:ext uri="{FF2B5EF4-FFF2-40B4-BE49-F238E27FC236}">
                <a16:creationId xmlns:a16="http://schemas.microsoft.com/office/drawing/2014/main" id="{7E20C9AF-E314-12D5-55F6-09752392CC42}"/>
              </a:ext>
            </a:extLst>
          </p:cNvPr>
          <p:cNvGrpSpPr/>
          <p:nvPr/>
        </p:nvGrpSpPr>
        <p:grpSpPr>
          <a:xfrm>
            <a:off x="1979712" y="2708920"/>
            <a:ext cx="2592288" cy="1728192"/>
            <a:chOff x="827584" y="4941168"/>
            <a:chExt cx="1728192" cy="1316022"/>
          </a:xfrm>
        </p:grpSpPr>
        <p:pic>
          <p:nvPicPr>
            <p:cNvPr id="5" name="図 4">
              <a:extLst>
                <a:ext uri="{FF2B5EF4-FFF2-40B4-BE49-F238E27FC236}">
                  <a16:creationId xmlns:a16="http://schemas.microsoft.com/office/drawing/2014/main" id="{7DBC4C3E-710D-744F-A816-33AF0FE0014E}"/>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6" name="図 5">
              <a:extLst>
                <a:ext uri="{FF2B5EF4-FFF2-40B4-BE49-F238E27FC236}">
                  <a16:creationId xmlns:a16="http://schemas.microsoft.com/office/drawing/2014/main" id="{DD6EF801-A639-9ED1-E601-D9A7AA5F91E3}"/>
                </a:ext>
              </a:extLst>
            </p:cNvPr>
            <p:cNvPicPr>
              <a:picLocks noChangeAspect="1"/>
            </p:cNvPicPr>
            <p:nvPr/>
          </p:nvPicPr>
          <p:blipFill>
            <a:blip r:embed="rId2"/>
            <a:stretch>
              <a:fillRect/>
            </a:stretch>
          </p:blipFill>
          <p:spPr>
            <a:xfrm>
              <a:off x="1403648" y="5105062"/>
              <a:ext cx="1152128" cy="1152128"/>
            </a:xfrm>
            <a:prstGeom prst="rect">
              <a:avLst/>
            </a:prstGeom>
          </p:spPr>
        </p:pic>
      </p:grpSp>
      <p:pic>
        <p:nvPicPr>
          <p:cNvPr id="7" name="図 6">
            <a:extLst>
              <a:ext uri="{FF2B5EF4-FFF2-40B4-BE49-F238E27FC236}">
                <a16:creationId xmlns:a16="http://schemas.microsoft.com/office/drawing/2014/main" id="{5193DB60-DCBE-FE46-6969-A03F6F2A6D1C}"/>
              </a:ext>
            </a:extLst>
          </p:cNvPr>
          <p:cNvPicPr>
            <a:picLocks noChangeAspect="1"/>
          </p:cNvPicPr>
          <p:nvPr/>
        </p:nvPicPr>
        <p:blipFill>
          <a:blip r:embed="rId2"/>
          <a:stretch>
            <a:fillRect/>
          </a:stretch>
        </p:blipFill>
        <p:spPr>
          <a:xfrm>
            <a:off x="179512" y="2708920"/>
            <a:ext cx="1584176" cy="1584176"/>
          </a:xfrm>
          <a:prstGeom prst="rect">
            <a:avLst/>
          </a:prstGeom>
        </p:spPr>
      </p:pic>
      <p:cxnSp>
        <p:nvCxnSpPr>
          <p:cNvPr id="8" name="直線矢印コネクタ 7">
            <a:extLst>
              <a:ext uri="{FF2B5EF4-FFF2-40B4-BE49-F238E27FC236}">
                <a16:creationId xmlns:a16="http://schemas.microsoft.com/office/drawing/2014/main" id="{1AAEBC80-515A-0D2E-E0DE-B254398E21C3}"/>
              </a:ext>
            </a:extLst>
          </p:cNvPr>
          <p:cNvCxnSpPr/>
          <p:nvPr/>
        </p:nvCxnSpPr>
        <p:spPr>
          <a:xfrm>
            <a:off x="1907704" y="4005064"/>
            <a:ext cx="1800200" cy="4320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C4BC79D-8829-1B6F-4B3F-3748CC3EC623}"/>
              </a:ext>
            </a:extLst>
          </p:cNvPr>
          <p:cNvSpPr txBox="1"/>
          <p:nvPr/>
        </p:nvSpPr>
        <p:spPr>
          <a:xfrm>
            <a:off x="2123728" y="4365104"/>
            <a:ext cx="1223412" cy="369332"/>
          </a:xfrm>
          <a:prstGeom prst="rect">
            <a:avLst/>
          </a:prstGeom>
          <a:noFill/>
        </p:spPr>
        <p:txBody>
          <a:bodyPr wrap="none" rtlCol="0">
            <a:spAutoFit/>
          </a:bodyPr>
          <a:lstStyle/>
          <a:p>
            <a:r>
              <a:rPr kumimoji="1" lang="en-US" altLang="ja-JP" dirty="0"/>
              <a:t>128</a:t>
            </a:r>
            <a:r>
              <a:rPr kumimoji="1" lang="ja-JP" altLang="en-US" dirty="0"/>
              <a:t>ビット</a:t>
            </a:r>
          </a:p>
        </p:txBody>
      </p:sp>
      <p:cxnSp>
        <p:nvCxnSpPr>
          <p:cNvPr id="10" name="直線矢印コネクタ 9">
            <a:extLst>
              <a:ext uri="{FF2B5EF4-FFF2-40B4-BE49-F238E27FC236}">
                <a16:creationId xmlns:a16="http://schemas.microsoft.com/office/drawing/2014/main" id="{58F21F55-80BD-0EF5-E07C-83E495086EA6}"/>
              </a:ext>
            </a:extLst>
          </p:cNvPr>
          <p:cNvCxnSpPr>
            <a:endCxn id="7" idx="2"/>
          </p:cNvCxnSpPr>
          <p:nvPr/>
        </p:nvCxnSpPr>
        <p:spPr>
          <a:xfrm>
            <a:off x="179512" y="4077072"/>
            <a:ext cx="792088" cy="216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7947440-B498-C82B-F430-AD91E1BDFEAA}"/>
              </a:ext>
            </a:extLst>
          </p:cNvPr>
          <p:cNvSpPr txBox="1"/>
          <p:nvPr/>
        </p:nvSpPr>
        <p:spPr>
          <a:xfrm>
            <a:off x="79628" y="4365104"/>
            <a:ext cx="1107996" cy="369332"/>
          </a:xfrm>
          <a:prstGeom prst="rect">
            <a:avLst/>
          </a:prstGeom>
          <a:noFill/>
        </p:spPr>
        <p:txBody>
          <a:bodyPr wrap="none" rtlCol="0">
            <a:spAutoFit/>
          </a:bodyPr>
          <a:lstStyle/>
          <a:p>
            <a:r>
              <a:rPr kumimoji="1" lang="en-US" altLang="ja-JP" dirty="0"/>
              <a:t>64</a:t>
            </a:r>
            <a:r>
              <a:rPr kumimoji="1" lang="ja-JP" altLang="en-US" dirty="0"/>
              <a:t>ビット</a:t>
            </a:r>
          </a:p>
        </p:txBody>
      </p:sp>
      <p:grpSp>
        <p:nvGrpSpPr>
          <p:cNvPr id="12" name="グループ化 11">
            <a:extLst>
              <a:ext uri="{FF2B5EF4-FFF2-40B4-BE49-F238E27FC236}">
                <a16:creationId xmlns:a16="http://schemas.microsoft.com/office/drawing/2014/main" id="{003669C4-D6E6-6910-643B-410C98653C70}"/>
              </a:ext>
            </a:extLst>
          </p:cNvPr>
          <p:cNvGrpSpPr/>
          <p:nvPr/>
        </p:nvGrpSpPr>
        <p:grpSpPr>
          <a:xfrm>
            <a:off x="4789038" y="2636912"/>
            <a:ext cx="4320480" cy="2160240"/>
            <a:chOff x="5148064" y="2924944"/>
            <a:chExt cx="4320480" cy="2160240"/>
          </a:xfrm>
        </p:grpSpPr>
        <p:grpSp>
          <p:nvGrpSpPr>
            <p:cNvPr id="13" name="グループ化 12">
              <a:extLst>
                <a:ext uri="{FF2B5EF4-FFF2-40B4-BE49-F238E27FC236}">
                  <a16:creationId xmlns:a16="http://schemas.microsoft.com/office/drawing/2014/main" id="{EE1655CC-06A4-AA79-4F78-570713467A83}"/>
                </a:ext>
              </a:extLst>
            </p:cNvPr>
            <p:cNvGrpSpPr/>
            <p:nvPr/>
          </p:nvGrpSpPr>
          <p:grpSpPr>
            <a:xfrm>
              <a:off x="5148064" y="2924944"/>
              <a:ext cx="2592288" cy="1728192"/>
              <a:chOff x="827584" y="4941168"/>
              <a:chExt cx="1728192" cy="1316022"/>
            </a:xfrm>
          </p:grpSpPr>
          <p:pic>
            <p:nvPicPr>
              <p:cNvPr id="17" name="図 16">
                <a:extLst>
                  <a:ext uri="{FF2B5EF4-FFF2-40B4-BE49-F238E27FC236}">
                    <a16:creationId xmlns:a16="http://schemas.microsoft.com/office/drawing/2014/main" id="{168CBBBF-D0C4-244E-5A10-918868473186}"/>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6F4680EC-14F6-2196-F373-DE71972BF559}"/>
                  </a:ext>
                </a:extLst>
              </p:cNvPr>
              <p:cNvPicPr>
                <a:picLocks noChangeAspect="1"/>
              </p:cNvPicPr>
              <p:nvPr/>
            </p:nvPicPr>
            <p:blipFill>
              <a:blip r:embed="rId2"/>
              <a:stretch>
                <a:fillRect/>
              </a:stretch>
            </p:blipFill>
            <p:spPr>
              <a:xfrm>
                <a:off x="1403648" y="5105062"/>
                <a:ext cx="1152128" cy="1152128"/>
              </a:xfrm>
              <a:prstGeom prst="rect">
                <a:avLst/>
              </a:prstGeom>
            </p:spPr>
          </p:pic>
        </p:grpSp>
        <p:grpSp>
          <p:nvGrpSpPr>
            <p:cNvPr id="14" name="グループ化 13">
              <a:extLst>
                <a:ext uri="{FF2B5EF4-FFF2-40B4-BE49-F238E27FC236}">
                  <a16:creationId xmlns:a16="http://schemas.microsoft.com/office/drawing/2014/main" id="{9B602E04-0D53-4A07-1D1E-4DE5694A8210}"/>
                </a:ext>
              </a:extLst>
            </p:cNvPr>
            <p:cNvGrpSpPr/>
            <p:nvPr/>
          </p:nvGrpSpPr>
          <p:grpSpPr>
            <a:xfrm>
              <a:off x="6876256" y="3356992"/>
              <a:ext cx="2592288" cy="1728192"/>
              <a:chOff x="827584" y="4941168"/>
              <a:chExt cx="1728192" cy="1316022"/>
            </a:xfrm>
          </p:grpSpPr>
          <p:pic>
            <p:nvPicPr>
              <p:cNvPr id="15" name="図 14">
                <a:extLst>
                  <a:ext uri="{FF2B5EF4-FFF2-40B4-BE49-F238E27FC236}">
                    <a16:creationId xmlns:a16="http://schemas.microsoft.com/office/drawing/2014/main" id="{70B8C1B6-3858-9F12-2438-8C966978A2CF}"/>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6" name="図 15">
                <a:extLst>
                  <a:ext uri="{FF2B5EF4-FFF2-40B4-BE49-F238E27FC236}">
                    <a16:creationId xmlns:a16="http://schemas.microsoft.com/office/drawing/2014/main" id="{D2DFFD80-C840-BE60-BEC5-2A2B045C81F1}"/>
                  </a:ext>
                </a:extLst>
              </p:cNvPr>
              <p:cNvPicPr>
                <a:picLocks noChangeAspect="1"/>
              </p:cNvPicPr>
              <p:nvPr/>
            </p:nvPicPr>
            <p:blipFill>
              <a:blip r:embed="rId2"/>
              <a:stretch>
                <a:fillRect/>
              </a:stretch>
            </p:blipFill>
            <p:spPr>
              <a:xfrm>
                <a:off x="1403648" y="5105062"/>
                <a:ext cx="1152128" cy="1152128"/>
              </a:xfrm>
              <a:prstGeom prst="rect">
                <a:avLst/>
              </a:prstGeom>
            </p:spPr>
          </p:pic>
        </p:grpSp>
      </p:grpSp>
      <p:cxnSp>
        <p:nvCxnSpPr>
          <p:cNvPr id="19" name="直線矢印コネクタ 18">
            <a:extLst>
              <a:ext uri="{FF2B5EF4-FFF2-40B4-BE49-F238E27FC236}">
                <a16:creationId xmlns:a16="http://schemas.microsoft.com/office/drawing/2014/main" id="{3EB68100-93CD-6AC8-6E60-3B3668E98109}"/>
              </a:ext>
            </a:extLst>
          </p:cNvPr>
          <p:cNvCxnSpPr/>
          <p:nvPr/>
        </p:nvCxnSpPr>
        <p:spPr>
          <a:xfrm>
            <a:off x="4788024" y="4005064"/>
            <a:ext cx="3456384" cy="8295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7E9B4DD-756F-3DC5-6C63-0B294BE6D9B6}"/>
              </a:ext>
            </a:extLst>
          </p:cNvPr>
          <p:cNvSpPr txBox="1"/>
          <p:nvPr/>
        </p:nvSpPr>
        <p:spPr>
          <a:xfrm>
            <a:off x="5652120" y="4581128"/>
            <a:ext cx="1223412" cy="369332"/>
          </a:xfrm>
          <a:prstGeom prst="rect">
            <a:avLst/>
          </a:prstGeom>
          <a:noFill/>
        </p:spPr>
        <p:txBody>
          <a:bodyPr wrap="none" rtlCol="0">
            <a:spAutoFit/>
          </a:bodyPr>
          <a:lstStyle/>
          <a:p>
            <a:r>
              <a:rPr kumimoji="1" lang="en-US" altLang="ja-JP" dirty="0"/>
              <a:t>256</a:t>
            </a:r>
            <a:r>
              <a:rPr kumimoji="1" lang="ja-JP" altLang="en-US" dirty="0"/>
              <a:t>ビット</a:t>
            </a:r>
          </a:p>
        </p:txBody>
      </p:sp>
      <p:sp>
        <p:nvSpPr>
          <p:cNvPr id="21" name="テキスト ボックス 20">
            <a:extLst>
              <a:ext uri="{FF2B5EF4-FFF2-40B4-BE49-F238E27FC236}">
                <a16:creationId xmlns:a16="http://schemas.microsoft.com/office/drawing/2014/main" id="{D995B23A-A76D-0862-8F6C-D317EFFE2A6B}"/>
              </a:ext>
            </a:extLst>
          </p:cNvPr>
          <p:cNvSpPr txBox="1"/>
          <p:nvPr/>
        </p:nvSpPr>
        <p:spPr>
          <a:xfrm>
            <a:off x="323528" y="5301208"/>
            <a:ext cx="8424936" cy="954107"/>
          </a:xfrm>
          <a:prstGeom prst="rect">
            <a:avLst/>
          </a:prstGeom>
          <a:noFill/>
        </p:spPr>
        <p:txBody>
          <a:bodyPr wrap="square" rtlCol="0">
            <a:spAutoFit/>
          </a:bodyPr>
          <a:lstStyle/>
          <a:p>
            <a:r>
              <a:rPr lang="ja-JP" altLang="en-US" sz="2800" dirty="0"/>
              <a:t>ビット幅が広く、データを一度に複数載せることができるレジスタを</a:t>
            </a:r>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と呼ぶ</a:t>
            </a:r>
          </a:p>
        </p:txBody>
      </p:sp>
    </p:spTree>
    <p:extLst>
      <p:ext uri="{BB962C8B-B14F-4D97-AF65-F5344CB8AC3E}">
        <p14:creationId xmlns:p14="http://schemas.microsoft.com/office/powerpoint/2010/main" val="3128541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44C06F-F39D-23BB-0325-E2A57624E5AE}"/>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正方形/長方形 2">
            <a:extLst>
              <a:ext uri="{FF2B5EF4-FFF2-40B4-BE49-F238E27FC236}">
                <a16:creationId xmlns:a16="http://schemas.microsoft.com/office/drawing/2014/main" id="{99752018-6E15-BF1E-973B-F6EBC5CF5AC4}"/>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4" name="正方形/長方形 3">
            <a:extLst>
              <a:ext uri="{FF2B5EF4-FFF2-40B4-BE49-F238E27FC236}">
                <a16:creationId xmlns:a16="http://schemas.microsoft.com/office/drawing/2014/main" id="{622FEFF4-E996-2CF8-A1BE-D154A9F66693}"/>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D73FE0F0-0628-A3FB-AFC0-52BE14C6FC2B}"/>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4CA35704-9CBB-8DDD-9E11-6B5FB3ADA85B}"/>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7" name="テキスト ボックス 6">
            <a:extLst>
              <a:ext uri="{FF2B5EF4-FFF2-40B4-BE49-F238E27FC236}">
                <a16:creationId xmlns:a16="http://schemas.microsoft.com/office/drawing/2014/main" id="{F92324C2-D433-95CB-F01A-7942F211A566}"/>
              </a:ext>
            </a:extLst>
          </p:cNvPr>
          <p:cNvSpPr txBox="1"/>
          <p:nvPr/>
        </p:nvSpPr>
        <p:spPr>
          <a:xfrm>
            <a:off x="755576" y="1124744"/>
            <a:ext cx="7616188" cy="461665"/>
          </a:xfrm>
          <a:prstGeom prst="rect">
            <a:avLst/>
          </a:prstGeom>
          <a:noFill/>
        </p:spPr>
        <p:txBody>
          <a:bodyPr wrap="none" rtlCol="0">
            <a:spAutoFit/>
          </a:bodyPr>
          <a:lstStyle/>
          <a:p>
            <a:r>
              <a:rPr lang="en-US" altLang="ja-JP" sz="2400" dirty="0"/>
              <a:t>2</a:t>
            </a:r>
            <a:r>
              <a:rPr lang="ja-JP" altLang="en-US" sz="2400" dirty="0"/>
              <a:t>つのレジスタに</a:t>
            </a:r>
            <a:r>
              <a:rPr lang="en-US" altLang="ja-JP" sz="2400" dirty="0"/>
              <a:t>4</a:t>
            </a:r>
            <a:r>
              <a:rPr lang="ja-JP" altLang="en-US" sz="2400" dirty="0"/>
              <a:t>つずつ値を載せる</a:t>
            </a:r>
            <a:r>
              <a:rPr lang="en-US" altLang="ja-JP" sz="2400" dirty="0"/>
              <a:t>(256</a:t>
            </a:r>
            <a:r>
              <a:rPr lang="ja-JP" altLang="en-US" sz="2400" dirty="0"/>
              <a:t>ビットの場合</a:t>
            </a:r>
            <a:r>
              <a:rPr lang="en-US" altLang="ja-JP" sz="2400" dirty="0"/>
              <a:t>)</a:t>
            </a:r>
            <a:endParaRPr kumimoji="1" lang="ja-JP" altLang="en-US" sz="2400" dirty="0"/>
          </a:p>
        </p:txBody>
      </p:sp>
      <p:sp>
        <p:nvSpPr>
          <p:cNvPr id="8" name="正方形/長方形 7">
            <a:extLst>
              <a:ext uri="{FF2B5EF4-FFF2-40B4-BE49-F238E27FC236}">
                <a16:creationId xmlns:a16="http://schemas.microsoft.com/office/drawing/2014/main" id="{F55AF77F-D137-486D-8ED8-5F107A041012}"/>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5F18D0F4-646A-6AAB-106C-0E1EA5C9500F}"/>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E6B25884-A96C-26FC-0D85-CCB5146D75AD}"/>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2FFE21AA-503C-96B1-99BF-51EC0B42B981}"/>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テキスト ボックス 11">
            <a:extLst>
              <a:ext uri="{FF2B5EF4-FFF2-40B4-BE49-F238E27FC236}">
                <a16:creationId xmlns:a16="http://schemas.microsoft.com/office/drawing/2014/main" id="{4A36A184-9C00-2880-25ED-E120F6CCD21E}"/>
              </a:ext>
            </a:extLst>
          </p:cNvPr>
          <p:cNvSpPr txBox="1"/>
          <p:nvPr/>
        </p:nvSpPr>
        <p:spPr>
          <a:xfrm>
            <a:off x="1331640" y="3284984"/>
            <a:ext cx="6340197" cy="461665"/>
          </a:xfrm>
          <a:prstGeom prst="rect">
            <a:avLst/>
          </a:prstGeom>
          <a:noFill/>
        </p:spPr>
        <p:txBody>
          <a:bodyPr wrap="none" rtlCol="0">
            <a:spAutoFit/>
          </a:bodyPr>
          <a:lstStyle/>
          <a:p>
            <a:r>
              <a:rPr kumimoji="1" lang="ja-JP" altLang="en-US" sz="2400" dirty="0"/>
              <a:t>「同じ位置」同士で同時に</a:t>
            </a:r>
            <a:r>
              <a:rPr kumimoji="1" lang="ja-JP" altLang="en-US" sz="2400" dirty="0">
                <a:solidFill>
                  <a:srgbClr val="FF0000"/>
                </a:solidFill>
              </a:rPr>
              <a:t>独立な</a:t>
            </a:r>
            <a:r>
              <a:rPr kumimoji="1" lang="ja-JP" altLang="en-US" sz="2400" dirty="0"/>
              <a:t>演算をする</a:t>
            </a:r>
          </a:p>
        </p:txBody>
      </p:sp>
      <p:sp>
        <p:nvSpPr>
          <p:cNvPr id="13" name="正方形/長方形 12">
            <a:extLst>
              <a:ext uri="{FF2B5EF4-FFF2-40B4-BE49-F238E27FC236}">
                <a16:creationId xmlns:a16="http://schemas.microsoft.com/office/drawing/2014/main" id="{B2795AEE-DE1F-2D3A-177A-83F804AFAFC9}"/>
              </a:ext>
            </a:extLst>
          </p:cNvPr>
          <p:cNvSpPr/>
          <p:nvPr/>
        </p:nvSpPr>
        <p:spPr>
          <a:xfrm>
            <a:off x="3187580" y="3861048"/>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D76DB837-93B4-201F-A995-E9759DCD5CF6}"/>
              </a:ext>
            </a:extLst>
          </p:cNvPr>
          <p:cNvSpPr/>
          <p:nvPr/>
        </p:nvSpPr>
        <p:spPr>
          <a:xfrm>
            <a:off x="3907660" y="3861048"/>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1F4A105E-713D-4FBD-E777-E20BF2437E17}"/>
              </a:ext>
            </a:extLst>
          </p:cNvPr>
          <p:cNvSpPr/>
          <p:nvPr/>
        </p:nvSpPr>
        <p:spPr>
          <a:xfrm>
            <a:off x="4627740" y="3861048"/>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16" name="正方形/長方形 15">
            <a:extLst>
              <a:ext uri="{FF2B5EF4-FFF2-40B4-BE49-F238E27FC236}">
                <a16:creationId xmlns:a16="http://schemas.microsoft.com/office/drawing/2014/main" id="{B418637F-DB6C-8D16-AAAB-17D730609D9C}"/>
              </a:ext>
            </a:extLst>
          </p:cNvPr>
          <p:cNvSpPr/>
          <p:nvPr/>
        </p:nvSpPr>
        <p:spPr>
          <a:xfrm>
            <a:off x="5347820" y="3861048"/>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7" name="正方形/長方形 16">
            <a:extLst>
              <a:ext uri="{FF2B5EF4-FFF2-40B4-BE49-F238E27FC236}">
                <a16:creationId xmlns:a16="http://schemas.microsoft.com/office/drawing/2014/main" id="{AACA50F2-9396-97D4-CB6D-A737A5FB934E}"/>
              </a:ext>
            </a:extLst>
          </p:cNvPr>
          <p:cNvSpPr/>
          <p:nvPr/>
        </p:nvSpPr>
        <p:spPr>
          <a:xfrm>
            <a:off x="3187580" y="479715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18" name="正方形/長方形 17">
            <a:extLst>
              <a:ext uri="{FF2B5EF4-FFF2-40B4-BE49-F238E27FC236}">
                <a16:creationId xmlns:a16="http://schemas.microsoft.com/office/drawing/2014/main" id="{FF480252-CF99-77DC-C464-6C0642321A50}"/>
              </a:ext>
            </a:extLst>
          </p:cNvPr>
          <p:cNvSpPr/>
          <p:nvPr/>
        </p:nvSpPr>
        <p:spPr>
          <a:xfrm>
            <a:off x="3907660" y="479715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9" name="正方形/長方形 18">
            <a:extLst>
              <a:ext uri="{FF2B5EF4-FFF2-40B4-BE49-F238E27FC236}">
                <a16:creationId xmlns:a16="http://schemas.microsoft.com/office/drawing/2014/main" id="{725AF45A-64DC-7E96-0101-93AF9A7EE04B}"/>
              </a:ext>
            </a:extLst>
          </p:cNvPr>
          <p:cNvSpPr/>
          <p:nvPr/>
        </p:nvSpPr>
        <p:spPr>
          <a:xfrm>
            <a:off x="4627740" y="479715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20" name="正方形/長方形 19">
            <a:extLst>
              <a:ext uri="{FF2B5EF4-FFF2-40B4-BE49-F238E27FC236}">
                <a16:creationId xmlns:a16="http://schemas.microsoft.com/office/drawing/2014/main" id="{E4A241BD-EE5A-73AA-97AB-3E7F90F21674}"/>
              </a:ext>
            </a:extLst>
          </p:cNvPr>
          <p:cNvSpPr/>
          <p:nvPr/>
        </p:nvSpPr>
        <p:spPr>
          <a:xfrm>
            <a:off x="5347820" y="479715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21" name="正方形/長方形 20">
            <a:extLst>
              <a:ext uri="{FF2B5EF4-FFF2-40B4-BE49-F238E27FC236}">
                <a16:creationId xmlns:a16="http://schemas.microsoft.com/office/drawing/2014/main" id="{AA768E0B-523D-54BB-E92F-F333A476DFC6}"/>
              </a:ext>
            </a:extLst>
          </p:cNvPr>
          <p:cNvSpPr/>
          <p:nvPr/>
        </p:nvSpPr>
        <p:spPr>
          <a:xfrm>
            <a:off x="3187580" y="58772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22" name="正方形/長方形 21">
            <a:extLst>
              <a:ext uri="{FF2B5EF4-FFF2-40B4-BE49-F238E27FC236}">
                <a16:creationId xmlns:a16="http://schemas.microsoft.com/office/drawing/2014/main" id="{897E056B-1486-55A2-B01C-90EA664E8753}"/>
              </a:ext>
            </a:extLst>
          </p:cNvPr>
          <p:cNvSpPr/>
          <p:nvPr/>
        </p:nvSpPr>
        <p:spPr>
          <a:xfrm>
            <a:off x="3907660" y="58772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23" name="正方形/長方形 22">
            <a:extLst>
              <a:ext uri="{FF2B5EF4-FFF2-40B4-BE49-F238E27FC236}">
                <a16:creationId xmlns:a16="http://schemas.microsoft.com/office/drawing/2014/main" id="{73ABEAA4-B721-5BFB-C2E8-4AEA048146F0}"/>
              </a:ext>
            </a:extLst>
          </p:cNvPr>
          <p:cNvSpPr/>
          <p:nvPr/>
        </p:nvSpPr>
        <p:spPr>
          <a:xfrm>
            <a:off x="4627740" y="58772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24" name="正方形/長方形 23">
            <a:extLst>
              <a:ext uri="{FF2B5EF4-FFF2-40B4-BE49-F238E27FC236}">
                <a16:creationId xmlns:a16="http://schemas.microsoft.com/office/drawing/2014/main" id="{7C17069F-1806-283C-7441-F684E6142441}"/>
              </a:ext>
            </a:extLst>
          </p:cNvPr>
          <p:cNvSpPr/>
          <p:nvPr/>
        </p:nvSpPr>
        <p:spPr>
          <a:xfrm>
            <a:off x="5347820" y="58772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25" name="テキスト ボックス 24">
            <a:extLst>
              <a:ext uri="{FF2B5EF4-FFF2-40B4-BE49-F238E27FC236}">
                <a16:creationId xmlns:a16="http://schemas.microsoft.com/office/drawing/2014/main" id="{7998A502-148B-C245-8AFB-B29B3DFEBEEF}"/>
              </a:ext>
            </a:extLst>
          </p:cNvPr>
          <p:cNvSpPr txBox="1"/>
          <p:nvPr/>
        </p:nvSpPr>
        <p:spPr>
          <a:xfrm>
            <a:off x="2355809" y="4869160"/>
            <a:ext cx="543739" cy="523220"/>
          </a:xfrm>
          <a:prstGeom prst="rect">
            <a:avLst/>
          </a:prstGeom>
          <a:noFill/>
        </p:spPr>
        <p:txBody>
          <a:bodyPr wrap="none" rtlCol="0">
            <a:spAutoFit/>
          </a:bodyPr>
          <a:lstStyle/>
          <a:p>
            <a:r>
              <a:rPr kumimoji="1" lang="ja-JP" altLang="en-US" sz="2800" dirty="0"/>
              <a:t>＋</a:t>
            </a:r>
          </a:p>
        </p:txBody>
      </p:sp>
      <p:cxnSp>
        <p:nvCxnSpPr>
          <p:cNvPr id="26" name="直線コネクタ 25">
            <a:extLst>
              <a:ext uri="{FF2B5EF4-FFF2-40B4-BE49-F238E27FC236}">
                <a16:creationId xmlns:a16="http://schemas.microsoft.com/office/drawing/2014/main" id="{18E2305D-794D-B890-D363-EDD6DE404A92}"/>
              </a:ext>
            </a:extLst>
          </p:cNvPr>
          <p:cNvCxnSpPr/>
          <p:nvPr/>
        </p:nvCxnSpPr>
        <p:spPr>
          <a:xfrm>
            <a:off x="2323484" y="5661248"/>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18A0BA5-BF99-AEE1-FE8A-9248285A6BBE}"/>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2C87B6F-31A3-6F98-51EB-33BF1F735826}"/>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5D41914-5BC9-3F7E-C8D4-0A867D6E11FA}"/>
              </a:ext>
            </a:extLst>
          </p:cNvPr>
          <p:cNvSpPr/>
          <p:nvPr/>
        </p:nvSpPr>
        <p:spPr>
          <a:xfrm>
            <a:off x="3187580" y="3861048"/>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D817B0F-FD31-6D5D-135C-CEBBF5887835}"/>
              </a:ext>
            </a:extLst>
          </p:cNvPr>
          <p:cNvSpPr/>
          <p:nvPr/>
        </p:nvSpPr>
        <p:spPr>
          <a:xfrm>
            <a:off x="3187580" y="479715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688D290-0289-59B4-C502-734339B5B8C9}"/>
              </a:ext>
            </a:extLst>
          </p:cNvPr>
          <p:cNvSpPr/>
          <p:nvPr/>
        </p:nvSpPr>
        <p:spPr>
          <a:xfrm>
            <a:off x="3187580" y="58772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02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45EAC81-6F67-5DA2-B61F-40495E67839C}"/>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右矢印 37">
            <a:extLst>
              <a:ext uri="{FF2B5EF4-FFF2-40B4-BE49-F238E27FC236}">
                <a16:creationId xmlns:a16="http://schemas.microsoft.com/office/drawing/2014/main" id="{9EC8FDB3-7112-A78F-8915-DD83E2CF32D2}"/>
              </a:ext>
            </a:extLst>
          </p:cNvPr>
          <p:cNvSpPr/>
          <p:nvPr/>
        </p:nvSpPr>
        <p:spPr>
          <a:xfrm>
            <a:off x="5795390" y="3933802"/>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ä¼ç¤¾ã®å»ºç©ã®ã¢ã¤ã³ã³ï¼å·¥å ´ï¼">
            <a:extLst>
              <a:ext uri="{FF2B5EF4-FFF2-40B4-BE49-F238E27FC236}">
                <a16:creationId xmlns:a16="http://schemas.microsoft.com/office/drawing/2014/main" id="{AE7E568C-5F04-3336-59A0-BEF4944ED9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262" y="4293842"/>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5" name="左矢印 40">
            <a:extLst>
              <a:ext uri="{FF2B5EF4-FFF2-40B4-BE49-F238E27FC236}">
                <a16:creationId xmlns:a16="http://schemas.microsoft.com/office/drawing/2014/main" id="{A06EA928-D4B3-F5CF-F711-6B725DEE55AB}"/>
              </a:ext>
            </a:extLst>
          </p:cNvPr>
          <p:cNvSpPr/>
          <p:nvPr/>
        </p:nvSpPr>
        <p:spPr>
          <a:xfrm rot="5400000">
            <a:off x="8025425" y="400802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左矢印 41">
            <a:extLst>
              <a:ext uri="{FF2B5EF4-FFF2-40B4-BE49-F238E27FC236}">
                <a16:creationId xmlns:a16="http://schemas.microsoft.com/office/drawing/2014/main" id="{01799349-6060-0CE7-3727-B3E71BB911E2}"/>
              </a:ext>
            </a:extLst>
          </p:cNvPr>
          <p:cNvSpPr/>
          <p:nvPr/>
        </p:nvSpPr>
        <p:spPr>
          <a:xfrm rot="16200000">
            <a:off x="4949974" y="3936761"/>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7" name="Picture 2" descr="目覚まし時計のイラスト">
            <a:extLst>
              <a:ext uri="{FF2B5EF4-FFF2-40B4-BE49-F238E27FC236}">
                <a16:creationId xmlns:a16="http://schemas.microsoft.com/office/drawing/2014/main" id="{5695995A-5C94-1AE4-1D06-B1806706FE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430" y="3637683"/>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FD3E37A1-D468-FC44-B627-2961F73ABF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4365104"/>
            <a:ext cx="1007366" cy="9368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F301E4EB-F75D-A1FA-2DF7-4EDD1FF0FCB1}"/>
              </a:ext>
            </a:extLst>
          </p:cNvPr>
          <p:cNvGrpSpPr/>
          <p:nvPr/>
        </p:nvGrpSpPr>
        <p:grpSpPr>
          <a:xfrm>
            <a:off x="4355230" y="3213722"/>
            <a:ext cx="1656184" cy="414046"/>
            <a:chOff x="4572000" y="1988840"/>
            <a:chExt cx="2880320" cy="720080"/>
          </a:xfrm>
        </p:grpSpPr>
        <p:sp>
          <p:nvSpPr>
            <p:cNvPr id="10" name="正方形/長方形 9">
              <a:extLst>
                <a:ext uri="{FF2B5EF4-FFF2-40B4-BE49-F238E27FC236}">
                  <a16:creationId xmlns:a16="http://schemas.microsoft.com/office/drawing/2014/main" id="{A9B59514-4776-78BB-4A52-DE211CF48C8C}"/>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C083E0D4-A74F-5990-D40B-E1DFAD3B3E5E}"/>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3C028F0B-A2A2-0825-BE2C-823091226868}"/>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2</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1298B0BE-6E0E-0BA8-FA8A-0D076DF6D6FF}"/>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5</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ECBD8BAE-FA3D-4C72-603C-62BD9E977C00}"/>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5" name="グループ化 14">
            <a:extLst>
              <a:ext uri="{FF2B5EF4-FFF2-40B4-BE49-F238E27FC236}">
                <a16:creationId xmlns:a16="http://schemas.microsoft.com/office/drawing/2014/main" id="{F44F15C7-6335-712B-FFF9-1614FA3BBC8D}"/>
              </a:ext>
            </a:extLst>
          </p:cNvPr>
          <p:cNvGrpSpPr/>
          <p:nvPr/>
        </p:nvGrpSpPr>
        <p:grpSpPr>
          <a:xfrm>
            <a:off x="4355230" y="2277618"/>
            <a:ext cx="1656184" cy="414046"/>
            <a:chOff x="971600" y="1988840"/>
            <a:chExt cx="2880320" cy="720080"/>
          </a:xfrm>
        </p:grpSpPr>
        <p:sp>
          <p:nvSpPr>
            <p:cNvPr id="16" name="正方形/長方形 15">
              <a:extLst>
                <a:ext uri="{FF2B5EF4-FFF2-40B4-BE49-F238E27FC236}">
                  <a16:creationId xmlns:a16="http://schemas.microsoft.com/office/drawing/2014/main" id="{539B7931-F7FF-3398-7D61-A54CFC034399}"/>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77BF9D42-7C0B-2656-543F-4D6A973533F2}"/>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3</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C74FDF1F-1ACA-32EF-19E0-3305FBFACA4F}"/>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4</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E11106D4-B709-64E0-A694-A37B0266A3FE}"/>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5FDB283B-8FF2-276A-D54B-1D0B734D9F21}"/>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21" name="グループ化 20">
            <a:extLst>
              <a:ext uri="{FF2B5EF4-FFF2-40B4-BE49-F238E27FC236}">
                <a16:creationId xmlns:a16="http://schemas.microsoft.com/office/drawing/2014/main" id="{F55C7507-CDC8-0153-B3E7-196183265F82}"/>
              </a:ext>
            </a:extLst>
          </p:cNvPr>
          <p:cNvGrpSpPr/>
          <p:nvPr/>
        </p:nvGrpSpPr>
        <p:grpSpPr>
          <a:xfrm>
            <a:off x="7379566" y="3213722"/>
            <a:ext cx="1656184" cy="414046"/>
            <a:chOff x="5508104" y="3284984"/>
            <a:chExt cx="2880320" cy="720080"/>
          </a:xfrm>
        </p:grpSpPr>
        <p:sp>
          <p:nvSpPr>
            <p:cNvPr id="22" name="正方形/長方形 21">
              <a:extLst>
                <a:ext uri="{FF2B5EF4-FFF2-40B4-BE49-F238E27FC236}">
                  <a16:creationId xmlns:a16="http://schemas.microsoft.com/office/drawing/2014/main" id="{28E8384D-FEFB-DD10-250B-24AD074D6516}"/>
                </a:ext>
              </a:extLst>
            </p:cNvPr>
            <p:cNvSpPr/>
            <p:nvPr/>
          </p:nvSpPr>
          <p:spPr>
            <a:xfrm>
              <a:off x="5508104" y="3284984"/>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3C489F7A-4D7C-3904-18DA-EA7A2C9E741D}"/>
                </a:ext>
              </a:extLst>
            </p:cNvPr>
            <p:cNvSpPr/>
            <p:nvPr/>
          </p:nvSpPr>
          <p:spPr>
            <a:xfrm>
              <a:off x="6228184" y="3284984"/>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11</a:t>
              </a:r>
              <a:endParaRPr kumimoji="1" lang="ja-JP" altLang="en-US" sz="1600" dirty="0">
                <a:solidFill>
                  <a:schemeClr val="tx1"/>
                </a:solidFill>
              </a:endParaRPr>
            </a:p>
          </p:txBody>
        </p:sp>
        <p:sp>
          <p:nvSpPr>
            <p:cNvPr id="24" name="正方形/長方形 23">
              <a:extLst>
                <a:ext uri="{FF2B5EF4-FFF2-40B4-BE49-F238E27FC236}">
                  <a16:creationId xmlns:a16="http://schemas.microsoft.com/office/drawing/2014/main" id="{60B939FD-6F02-B011-85CD-EE2907CAA971}"/>
                </a:ext>
              </a:extLst>
            </p:cNvPr>
            <p:cNvSpPr/>
            <p:nvPr/>
          </p:nvSpPr>
          <p:spPr>
            <a:xfrm>
              <a:off x="6948264" y="3284984"/>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6</a:t>
              </a:r>
              <a:endParaRPr kumimoji="1" lang="ja-JP" altLang="en-US" sz="1600" dirty="0">
                <a:solidFill>
                  <a:schemeClr val="tx1"/>
                </a:solidFill>
              </a:endParaRPr>
            </a:p>
          </p:txBody>
        </p:sp>
        <p:sp>
          <p:nvSpPr>
            <p:cNvPr id="25" name="正方形/長方形 24">
              <a:extLst>
                <a:ext uri="{FF2B5EF4-FFF2-40B4-BE49-F238E27FC236}">
                  <a16:creationId xmlns:a16="http://schemas.microsoft.com/office/drawing/2014/main" id="{72B5F590-A462-C977-EE53-51CBF3AFE28F}"/>
                </a:ext>
              </a:extLst>
            </p:cNvPr>
            <p:cNvSpPr/>
            <p:nvPr/>
          </p:nvSpPr>
          <p:spPr>
            <a:xfrm>
              <a:off x="7668344" y="3284984"/>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13</a:t>
              </a: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4CF74AE0-2975-42D8-5E73-0E8268673B7E}"/>
                </a:ext>
              </a:extLst>
            </p:cNvPr>
            <p:cNvSpPr/>
            <p:nvPr/>
          </p:nvSpPr>
          <p:spPr>
            <a:xfrm>
              <a:off x="5508104" y="3284984"/>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7" name="テキスト ボックス 26">
            <a:extLst>
              <a:ext uri="{FF2B5EF4-FFF2-40B4-BE49-F238E27FC236}">
                <a16:creationId xmlns:a16="http://schemas.microsoft.com/office/drawing/2014/main" id="{80718EC5-1C3A-0B4B-B835-A86FC9067B49}"/>
              </a:ext>
            </a:extLst>
          </p:cNvPr>
          <p:cNvSpPr txBox="1"/>
          <p:nvPr/>
        </p:nvSpPr>
        <p:spPr>
          <a:xfrm>
            <a:off x="4931294" y="2709666"/>
            <a:ext cx="543739" cy="523220"/>
          </a:xfrm>
          <a:prstGeom prst="rect">
            <a:avLst/>
          </a:prstGeom>
          <a:noFill/>
        </p:spPr>
        <p:txBody>
          <a:bodyPr wrap="none" rtlCol="0">
            <a:spAutoFit/>
          </a:bodyPr>
          <a:lstStyle/>
          <a:p>
            <a:r>
              <a:rPr kumimoji="1" lang="ja-JP" altLang="en-US" sz="2800" dirty="0"/>
              <a:t>＋</a:t>
            </a:r>
          </a:p>
        </p:txBody>
      </p:sp>
      <p:sp>
        <p:nvSpPr>
          <p:cNvPr id="28" name="右矢印 76">
            <a:extLst>
              <a:ext uri="{FF2B5EF4-FFF2-40B4-BE49-F238E27FC236}">
                <a16:creationId xmlns:a16="http://schemas.microsoft.com/office/drawing/2014/main" id="{6C3349C6-D909-D5B2-0DA9-77AF9BD85D86}"/>
              </a:ext>
            </a:extLst>
          </p:cNvPr>
          <p:cNvSpPr/>
          <p:nvPr/>
        </p:nvSpPr>
        <p:spPr>
          <a:xfrm>
            <a:off x="1258886" y="3861794"/>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2" descr="ä¼ç¤¾ã®å»ºç©ã®ã¢ã¤ã³ã³ï¼å·¥å ´ï¼">
            <a:extLst>
              <a:ext uri="{FF2B5EF4-FFF2-40B4-BE49-F238E27FC236}">
                <a16:creationId xmlns:a16="http://schemas.microsoft.com/office/drawing/2014/main" id="{A8F7E291-0E20-4E6F-861A-358EC04066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58" y="4221834"/>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0" name="左矢印 78">
            <a:extLst>
              <a:ext uri="{FF2B5EF4-FFF2-40B4-BE49-F238E27FC236}">
                <a16:creationId xmlns:a16="http://schemas.microsoft.com/office/drawing/2014/main" id="{69BD6957-3C7E-4719-F853-3A08485A17DC}"/>
              </a:ext>
            </a:extLst>
          </p:cNvPr>
          <p:cNvSpPr/>
          <p:nvPr/>
        </p:nvSpPr>
        <p:spPr>
          <a:xfrm rot="5400000">
            <a:off x="3488921" y="3936015"/>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左矢印 79">
            <a:extLst>
              <a:ext uri="{FF2B5EF4-FFF2-40B4-BE49-F238E27FC236}">
                <a16:creationId xmlns:a16="http://schemas.microsoft.com/office/drawing/2014/main" id="{05448DC1-5938-624E-8A27-B680B5D3E827}"/>
              </a:ext>
            </a:extLst>
          </p:cNvPr>
          <p:cNvSpPr/>
          <p:nvPr/>
        </p:nvSpPr>
        <p:spPr>
          <a:xfrm rot="16200000">
            <a:off x="413470" y="386475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32" name="Picture 2" descr="目覚まし時計のイラスト">
            <a:extLst>
              <a:ext uri="{FF2B5EF4-FFF2-40B4-BE49-F238E27FC236}">
                <a16:creationId xmlns:a16="http://schemas.microsoft.com/office/drawing/2014/main" id="{64332264-E566-DFA9-A248-014C193A75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926" y="3565675"/>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ä¼ç¤¾ã®å»ºç©ã®ã¢ã¤ã³ã³ï¼å·¥å ´ï¼">
            <a:extLst>
              <a:ext uri="{FF2B5EF4-FFF2-40B4-BE49-F238E27FC236}">
                <a16:creationId xmlns:a16="http://schemas.microsoft.com/office/drawing/2014/main" id="{2B60C867-AAC1-1D3F-EDD6-86AF58687F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4293096"/>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FE138B80-F1D1-0650-DA16-E1AFC5AA43F7}"/>
              </a:ext>
            </a:extLst>
          </p:cNvPr>
          <p:cNvSpPr/>
          <p:nvPr/>
        </p:nvSpPr>
        <p:spPr>
          <a:xfrm>
            <a:off x="459636" y="3141714"/>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A5F5A019-F9C3-5CB0-08E0-F4FD83CC9EF3}"/>
              </a:ext>
            </a:extLst>
          </p:cNvPr>
          <p:cNvSpPr/>
          <p:nvPr/>
        </p:nvSpPr>
        <p:spPr>
          <a:xfrm>
            <a:off x="459636" y="2205610"/>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F92B0C86-CAB5-AC5A-9D2E-DE0258D18664}"/>
              </a:ext>
            </a:extLst>
          </p:cNvPr>
          <p:cNvSpPr/>
          <p:nvPr/>
        </p:nvSpPr>
        <p:spPr>
          <a:xfrm>
            <a:off x="3419872" y="3212976"/>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37" name="テキスト ボックス 36">
            <a:extLst>
              <a:ext uri="{FF2B5EF4-FFF2-40B4-BE49-F238E27FC236}">
                <a16:creationId xmlns:a16="http://schemas.microsoft.com/office/drawing/2014/main" id="{5E210323-7CB6-815F-9FEA-5A31A1CB529F}"/>
              </a:ext>
            </a:extLst>
          </p:cNvPr>
          <p:cNvSpPr txBox="1"/>
          <p:nvPr/>
        </p:nvSpPr>
        <p:spPr>
          <a:xfrm>
            <a:off x="394790" y="2637658"/>
            <a:ext cx="543739" cy="523220"/>
          </a:xfrm>
          <a:prstGeom prst="rect">
            <a:avLst/>
          </a:prstGeom>
          <a:noFill/>
        </p:spPr>
        <p:txBody>
          <a:bodyPr wrap="none" rtlCol="0">
            <a:spAutoFit/>
          </a:bodyPr>
          <a:lstStyle/>
          <a:p>
            <a:r>
              <a:rPr kumimoji="1" lang="ja-JP" altLang="en-US" sz="2800" dirty="0"/>
              <a:t>＋</a:t>
            </a:r>
          </a:p>
        </p:txBody>
      </p:sp>
      <p:sp>
        <p:nvSpPr>
          <p:cNvPr id="38" name="テキスト ボックス 37">
            <a:extLst>
              <a:ext uri="{FF2B5EF4-FFF2-40B4-BE49-F238E27FC236}">
                <a16:creationId xmlns:a16="http://schemas.microsoft.com/office/drawing/2014/main" id="{C643E972-4194-5E4C-AB41-B742DF583A77}"/>
              </a:ext>
            </a:extLst>
          </p:cNvPr>
          <p:cNvSpPr txBox="1"/>
          <p:nvPr/>
        </p:nvSpPr>
        <p:spPr>
          <a:xfrm>
            <a:off x="1835696" y="1052736"/>
            <a:ext cx="5570756" cy="954107"/>
          </a:xfrm>
          <a:prstGeom prst="rect">
            <a:avLst/>
          </a:prstGeom>
          <a:noFill/>
        </p:spPr>
        <p:txBody>
          <a:bodyPr wrap="none" rtlCol="0">
            <a:spAutoFit/>
          </a:bodyPr>
          <a:lstStyle/>
          <a:p>
            <a:r>
              <a:rPr lang="ja-JP" altLang="en-US" sz="2800" dirty="0"/>
              <a:t>一つの計算をするのと同じ時間で</a:t>
            </a:r>
            <a:endParaRPr lang="en-US" altLang="ja-JP" sz="2800" dirty="0"/>
          </a:p>
          <a:p>
            <a:r>
              <a:rPr lang="ja-JP" altLang="en-US" sz="2800" dirty="0"/>
              <a:t>複数の計算を同時に実行できる</a:t>
            </a:r>
            <a:endParaRPr kumimoji="1" lang="ja-JP" altLang="en-US" sz="2800" dirty="0"/>
          </a:p>
        </p:txBody>
      </p:sp>
      <p:sp>
        <p:nvSpPr>
          <p:cNvPr id="39" name="テキスト ボックス 38">
            <a:extLst>
              <a:ext uri="{FF2B5EF4-FFF2-40B4-BE49-F238E27FC236}">
                <a16:creationId xmlns:a16="http://schemas.microsoft.com/office/drawing/2014/main" id="{E9534CC7-8F40-4732-8DA4-CD2F42B99895}"/>
              </a:ext>
            </a:extLst>
          </p:cNvPr>
          <p:cNvSpPr txBox="1"/>
          <p:nvPr/>
        </p:nvSpPr>
        <p:spPr>
          <a:xfrm>
            <a:off x="179512" y="5589240"/>
            <a:ext cx="7930376" cy="461665"/>
          </a:xfrm>
          <a:prstGeom prst="rect">
            <a:avLst/>
          </a:prstGeom>
          <a:noFill/>
        </p:spPr>
        <p:txBody>
          <a:bodyPr wrap="none" rtlCol="0">
            <a:spAutoFit/>
          </a:bodyPr>
          <a:lstStyle/>
          <a:p>
            <a:r>
              <a:rPr kumimoji="1" lang="en-US" altLang="ja-JP" sz="2400" dirty="0"/>
              <a:t>CPU</a:t>
            </a:r>
            <a:r>
              <a:rPr kumimoji="1" lang="ja-JP" altLang="en-US" sz="2400" dirty="0"/>
              <a:t>の理論ピーク性能は「</a:t>
            </a:r>
            <a:r>
              <a:rPr kumimoji="1" lang="en-US" altLang="ja-JP" sz="2400" dirty="0"/>
              <a:t>SIMD</a:t>
            </a:r>
            <a:r>
              <a:rPr kumimoji="1" lang="ja-JP" altLang="en-US" sz="2400" dirty="0"/>
              <a:t>幅を使い切った時」の値</a:t>
            </a:r>
          </a:p>
        </p:txBody>
      </p:sp>
      <p:sp>
        <p:nvSpPr>
          <p:cNvPr id="40" name="テキスト ボックス 39">
            <a:extLst>
              <a:ext uri="{FF2B5EF4-FFF2-40B4-BE49-F238E27FC236}">
                <a16:creationId xmlns:a16="http://schemas.microsoft.com/office/drawing/2014/main" id="{65FB0DED-A443-D0DE-8E4D-1AA2A74A8C3C}"/>
              </a:ext>
            </a:extLst>
          </p:cNvPr>
          <p:cNvSpPr txBox="1"/>
          <p:nvPr/>
        </p:nvSpPr>
        <p:spPr>
          <a:xfrm>
            <a:off x="755576" y="6093296"/>
            <a:ext cx="7952818" cy="461665"/>
          </a:xfrm>
          <a:prstGeom prst="rect">
            <a:avLst/>
          </a:prstGeom>
          <a:noFill/>
        </p:spPr>
        <p:txBody>
          <a:bodyPr wrap="none" rtlCol="0">
            <a:spAutoFit/>
          </a:bodyPr>
          <a:lstStyle/>
          <a:p>
            <a:r>
              <a:rPr kumimoji="1" lang="en-US" altLang="ja-JP" sz="2400" dirty="0"/>
              <a:t>SIMD</a:t>
            </a:r>
            <a:r>
              <a:rPr kumimoji="1" lang="ja-JP" altLang="en-US" sz="2400" dirty="0"/>
              <a:t>が使えていなければ、数分の一の性能しか出せない</a:t>
            </a:r>
          </a:p>
        </p:txBody>
      </p:sp>
      <p:sp>
        <p:nvSpPr>
          <p:cNvPr id="41" name="右矢印 106">
            <a:extLst>
              <a:ext uri="{FF2B5EF4-FFF2-40B4-BE49-F238E27FC236}">
                <a16:creationId xmlns:a16="http://schemas.microsoft.com/office/drawing/2014/main" id="{56C46DD8-7E72-2897-F0DB-3DF624644C58}"/>
              </a:ext>
            </a:extLst>
          </p:cNvPr>
          <p:cNvSpPr/>
          <p:nvPr/>
        </p:nvSpPr>
        <p:spPr>
          <a:xfrm>
            <a:off x="323528" y="6165304"/>
            <a:ext cx="432048" cy="322628"/>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Tree>
    <p:extLst>
      <p:ext uri="{BB962C8B-B14F-4D97-AF65-F5344CB8AC3E}">
        <p14:creationId xmlns:p14="http://schemas.microsoft.com/office/powerpoint/2010/main" val="1061834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480DF-15CC-4096-8138-1F0510424895}"/>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6B8CA125-A0F9-00C7-88D7-F4857C2E4164}"/>
              </a:ext>
            </a:extLst>
          </p:cNvPr>
          <p:cNvSpPr txBox="1"/>
          <p:nvPr/>
        </p:nvSpPr>
        <p:spPr>
          <a:xfrm>
            <a:off x="1403648" y="1196752"/>
            <a:ext cx="5929828" cy="523220"/>
          </a:xfrm>
          <a:prstGeom prst="rect">
            <a:avLst/>
          </a:prstGeom>
          <a:noFill/>
        </p:spPr>
        <p:txBody>
          <a:bodyPr wrap="none" rtlCol="0">
            <a:spAutoFit/>
          </a:bodyPr>
          <a:lstStyle/>
          <a:p>
            <a:r>
              <a:rPr lang="ja-JP" altLang="en-US" sz="2800" dirty="0"/>
              <a:t>各位置ごとに異なる演算はできない</a:t>
            </a:r>
            <a:endParaRPr kumimoji="1" lang="ja-JP" altLang="en-US" sz="2800" dirty="0"/>
          </a:p>
        </p:txBody>
      </p:sp>
      <p:sp>
        <p:nvSpPr>
          <p:cNvPr id="4" name="正方形/長方形 3">
            <a:extLst>
              <a:ext uri="{FF2B5EF4-FFF2-40B4-BE49-F238E27FC236}">
                <a16:creationId xmlns:a16="http://schemas.microsoft.com/office/drawing/2014/main" id="{08F43868-05A9-3B2F-CB0B-C426AC0AE80C}"/>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833CB6BC-BB81-ED2B-9E21-FC65996C5EC1}"/>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B4BD9CC3-F8B8-7DE0-90B1-D600CF5F93E5}"/>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F0E07FA4-0F31-9CB9-2DCD-283BF82CB4CF}"/>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9A172E26-0EED-523C-72D4-C844165EDC41}"/>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3BA53976-18E7-8E30-F94E-E6F9B46A49A5}"/>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DEB8A2E2-6D28-E7CD-62D6-56BB52BF6D69}"/>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6A18770B-46FD-8945-C5C1-C0E8C61B9B36}"/>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C77BE9E2-FF23-DDEC-6681-F0BD9CD1D001}"/>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D70899DC-F013-4576-34BF-D5E6C2331B0E}"/>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C06F135D-E5CD-3EB4-1C3E-EA85D30A5784}"/>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2D5AD0BE-8281-B955-A93B-80E7ED33EE10}"/>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58DBFAA8-D25C-8F47-979F-CF32872A26FB}"/>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8568AC76-E934-A69A-749F-F3FE21AFA306}"/>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71AD013-1462-BE40-28F0-BB39328A2994}"/>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BA24AE2-C759-6B16-2EAD-AE9F09FEB604}"/>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F7D5A6-90CF-313F-4BB3-47A2502DDE01}"/>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B53CF97-A37B-E58C-44FB-AC93B569234D}"/>
              </a:ext>
            </a:extLst>
          </p:cNvPr>
          <p:cNvSpPr/>
          <p:nvPr/>
        </p:nvSpPr>
        <p:spPr>
          <a:xfrm>
            <a:off x="2195736" y="3212976"/>
            <a:ext cx="648072" cy="648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FAE41AE-318F-CBC6-84D4-F6F467FBB1DC}"/>
              </a:ext>
            </a:extLst>
          </p:cNvPr>
          <p:cNvSpPr txBox="1"/>
          <p:nvPr/>
        </p:nvSpPr>
        <p:spPr>
          <a:xfrm>
            <a:off x="755576" y="5301208"/>
            <a:ext cx="6311343" cy="1200329"/>
          </a:xfrm>
          <a:prstGeom prst="rect">
            <a:avLst/>
          </a:prstGeom>
          <a:noFill/>
        </p:spPr>
        <p:txBody>
          <a:bodyPr wrap="none" rtlCol="0">
            <a:spAutoFit/>
          </a:bodyPr>
          <a:lstStyle/>
          <a:p>
            <a:r>
              <a:rPr kumimoji="1" lang="ja-JP" altLang="en-US" sz="2400" dirty="0"/>
              <a:t>複数のデータ</a:t>
            </a:r>
            <a:r>
              <a:rPr kumimoji="1" lang="en-US" altLang="ja-JP" sz="2400" dirty="0"/>
              <a:t>(Multiple Data)</a:t>
            </a:r>
            <a:r>
              <a:rPr kumimoji="1" lang="ja-JP" altLang="en-US" sz="2400" dirty="0"/>
              <a:t>に</a:t>
            </a:r>
            <a:endParaRPr kumimoji="1" lang="en-US" altLang="ja-JP" sz="2400" dirty="0"/>
          </a:p>
          <a:p>
            <a:r>
              <a:rPr kumimoji="1" lang="ja-JP" altLang="en-US" sz="2400" dirty="0"/>
              <a:t>単一の演算 </a:t>
            </a:r>
            <a:r>
              <a:rPr kumimoji="1" lang="en-US" altLang="ja-JP" sz="2400" dirty="0"/>
              <a:t>(Single Instruction)</a:t>
            </a:r>
            <a:r>
              <a:rPr kumimoji="1" lang="ja-JP" altLang="en-US" sz="2400" dirty="0"/>
              <a:t>を実行するから</a:t>
            </a:r>
            <a:endParaRPr kumimoji="1" lang="en-US" altLang="ja-JP" sz="2400" dirty="0"/>
          </a:p>
          <a:p>
            <a:r>
              <a:rPr lang="en-US" altLang="ja-JP" sz="2400" dirty="0"/>
              <a:t>SIMD (</a:t>
            </a:r>
            <a:r>
              <a:rPr lang="en-US" altLang="ja-JP" sz="2400" dirty="0">
                <a:solidFill>
                  <a:srgbClr val="FF0000"/>
                </a:solidFill>
              </a:rPr>
              <a:t>S</a:t>
            </a:r>
            <a:r>
              <a:rPr lang="en-US" altLang="ja-JP" sz="2400" dirty="0"/>
              <a:t>ingle </a:t>
            </a:r>
            <a:r>
              <a:rPr lang="en-US" altLang="ja-JP" sz="2400" dirty="0">
                <a:solidFill>
                  <a:srgbClr val="FF0000"/>
                </a:solidFill>
              </a:rPr>
              <a:t>I</a:t>
            </a:r>
            <a:r>
              <a:rPr lang="en-US" altLang="ja-JP" sz="2400" dirty="0"/>
              <a:t>nstruction </a:t>
            </a:r>
            <a:r>
              <a:rPr lang="en-US" altLang="ja-JP" sz="2400" dirty="0">
                <a:solidFill>
                  <a:srgbClr val="FF0000"/>
                </a:solidFill>
              </a:rPr>
              <a:t>M</a:t>
            </a:r>
            <a:r>
              <a:rPr lang="en-US" altLang="ja-JP" sz="2400" dirty="0"/>
              <a:t>ultiple </a:t>
            </a:r>
            <a:r>
              <a:rPr lang="en-US" altLang="ja-JP" sz="2400" dirty="0">
                <a:solidFill>
                  <a:srgbClr val="FF0000"/>
                </a:solidFill>
              </a:rPr>
              <a:t>D</a:t>
            </a:r>
            <a:r>
              <a:rPr lang="en-US" altLang="ja-JP" sz="2400" dirty="0"/>
              <a:t>ata)</a:t>
            </a:r>
            <a:endParaRPr kumimoji="1" lang="en-US" altLang="ja-JP" sz="2400" dirty="0"/>
          </a:p>
        </p:txBody>
      </p:sp>
    </p:spTree>
    <p:extLst>
      <p:ext uri="{BB962C8B-B14F-4D97-AF65-F5344CB8AC3E}">
        <p14:creationId xmlns:p14="http://schemas.microsoft.com/office/powerpoint/2010/main" val="4217134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D120BB-E8C2-8115-D68A-161DDE91A90A}"/>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C41F66AE-6A89-C435-0E4E-92EA10B9AD1A}"/>
              </a:ext>
            </a:extLst>
          </p:cNvPr>
          <p:cNvSpPr txBox="1"/>
          <p:nvPr/>
        </p:nvSpPr>
        <p:spPr>
          <a:xfrm>
            <a:off x="1403648" y="1196752"/>
            <a:ext cx="5211683" cy="523220"/>
          </a:xfrm>
          <a:prstGeom prst="rect">
            <a:avLst/>
          </a:prstGeom>
          <a:noFill/>
        </p:spPr>
        <p:txBody>
          <a:bodyPr wrap="none" rtlCol="0">
            <a:spAutoFit/>
          </a:bodyPr>
          <a:lstStyle/>
          <a:p>
            <a:r>
              <a:rPr kumimoji="1" lang="ja-JP" altLang="en-US" sz="2800" dirty="0"/>
              <a:t>使っていない位置は無駄になる</a:t>
            </a:r>
          </a:p>
        </p:txBody>
      </p:sp>
      <p:sp>
        <p:nvSpPr>
          <p:cNvPr id="4" name="正方形/長方形 3">
            <a:extLst>
              <a:ext uri="{FF2B5EF4-FFF2-40B4-BE49-F238E27FC236}">
                <a16:creationId xmlns:a16="http://schemas.microsoft.com/office/drawing/2014/main" id="{CFC07E7D-ECDF-752B-1A90-F4C93EFABD78}"/>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03B2ED04-BCE8-731D-A995-53A23A762697}"/>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20B4BDD3-B7DA-7594-8849-1B171D8B8EDC}"/>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99831EFD-0A3D-C5A4-A770-EB20DD4DBE19}"/>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731C09B2-4CEB-BB78-A027-1B4F905B5D26}"/>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63EA8602-BE9F-3966-A6FD-92529A6A809A}"/>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314E24D6-4D1F-EEBD-9402-781A0F529AB2}"/>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C4567AD1-ADCD-5C64-6E30-1B62C2ED2FB3}"/>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A596B2C4-C180-31D7-E1AF-3969FC2CACD6}"/>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2F1BDA88-C7BD-C81E-6E11-8E9B82C7689B}"/>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F3C8F314-8351-7110-B851-96D0BE5826D1}"/>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9CA60322-8496-192D-ED40-54B8B32DC6F1}"/>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10F8378A-314A-8C18-B896-BEA10ED87000}"/>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3D4EA060-D248-B394-C8BC-1F7C523041DA}"/>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3BDA6A8-A30E-225A-3AFC-AE42052ECDE2}"/>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AD3DC9A-B1D1-04EF-9332-FC9787C5CEC2}"/>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6669934-80B9-43B0-BD95-CDC1C0C95B59}"/>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BFDAB9D-B01D-E6C7-6B78-714B0C2C73BD}"/>
              </a:ext>
            </a:extLst>
          </p:cNvPr>
          <p:cNvSpPr txBox="1"/>
          <p:nvPr/>
        </p:nvSpPr>
        <p:spPr>
          <a:xfrm>
            <a:off x="179512" y="5589240"/>
            <a:ext cx="8876148" cy="461665"/>
          </a:xfrm>
          <a:prstGeom prst="rect">
            <a:avLst/>
          </a:prstGeom>
          <a:noFill/>
        </p:spPr>
        <p:txBody>
          <a:bodyPr wrap="none" rtlCol="0">
            <a:spAutoFit/>
          </a:bodyPr>
          <a:lstStyle/>
          <a:p>
            <a:r>
              <a:rPr lang="ja-JP" altLang="en-US" sz="2400" dirty="0"/>
              <a:t>なるべく</a:t>
            </a:r>
            <a:r>
              <a:rPr lang="en-US" altLang="ja-JP" sz="2400" dirty="0"/>
              <a:t>SIMD</a:t>
            </a:r>
            <a:r>
              <a:rPr lang="ja-JP" altLang="en-US" sz="2400" dirty="0"/>
              <a:t>レジスタにデータを詰め込んで一度に計算したい</a:t>
            </a:r>
            <a:endParaRPr kumimoji="1" lang="ja-JP" altLang="en-US" sz="2400" dirty="0"/>
          </a:p>
        </p:txBody>
      </p:sp>
    </p:spTree>
    <p:extLst>
      <p:ext uri="{BB962C8B-B14F-4D97-AF65-F5344CB8AC3E}">
        <p14:creationId xmlns:p14="http://schemas.microsoft.com/office/powerpoint/2010/main" val="246293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5A8ECC-4C5D-2B9B-1D89-23B2FE582036}"/>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E4FE6748-1340-5DE4-1F4B-40A812481703}"/>
              </a:ext>
            </a:extLst>
          </p:cNvPr>
          <p:cNvSpPr txBox="1"/>
          <p:nvPr/>
        </p:nvSpPr>
        <p:spPr>
          <a:xfrm>
            <a:off x="611560" y="5949280"/>
            <a:ext cx="7528023" cy="584775"/>
          </a:xfrm>
          <a:prstGeom prst="rect">
            <a:avLst/>
          </a:prstGeom>
          <a:noFill/>
        </p:spPr>
        <p:txBody>
          <a:bodyPr wrap="none" rtlCol="0">
            <a:spAutoFit/>
          </a:bodyPr>
          <a:lstStyle/>
          <a:p>
            <a:r>
              <a:rPr kumimoji="1" lang="en-US" altLang="ja-JP" sz="3200" dirty="0"/>
              <a:t>SIMD</a:t>
            </a:r>
            <a:r>
              <a:rPr kumimoji="1" lang="ja-JP" altLang="en-US" sz="3200" dirty="0"/>
              <a:t>ベクトル化 </a:t>
            </a:r>
            <a:r>
              <a:rPr kumimoji="1" lang="en-US" altLang="ja-JP" sz="3200" dirty="0"/>
              <a:t>(SIMD Vectorization)</a:t>
            </a:r>
            <a:r>
              <a:rPr kumimoji="1" lang="ja-JP" altLang="en-US" sz="3200" dirty="0"/>
              <a:t>とも</a:t>
            </a:r>
            <a:endParaRPr kumimoji="1" lang="en-US" altLang="ja-JP" sz="3200" dirty="0"/>
          </a:p>
        </p:txBody>
      </p:sp>
      <p:sp>
        <p:nvSpPr>
          <p:cNvPr id="4" name="テキスト ボックス 3">
            <a:extLst>
              <a:ext uri="{FF2B5EF4-FFF2-40B4-BE49-F238E27FC236}">
                <a16:creationId xmlns:a16="http://schemas.microsoft.com/office/drawing/2014/main" id="{B22747CF-39D7-C663-11C6-6828E5EC0845}"/>
              </a:ext>
            </a:extLst>
          </p:cNvPr>
          <p:cNvSpPr txBox="1"/>
          <p:nvPr/>
        </p:nvSpPr>
        <p:spPr>
          <a:xfrm>
            <a:off x="323528" y="1412776"/>
            <a:ext cx="8496944" cy="1384995"/>
          </a:xfrm>
          <a:prstGeom prst="rect">
            <a:avLst/>
          </a:prstGeom>
          <a:noFill/>
        </p:spPr>
        <p:txBody>
          <a:bodyPr wrap="square" rtlCol="0">
            <a:spAutoFit/>
          </a:bodyPr>
          <a:lstStyle/>
          <a:p>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をうまく使えていないプログラムを</a:t>
            </a:r>
            <a:endParaRPr kumimoji="1" lang="en-US" altLang="ja-JP" sz="2800" dirty="0"/>
          </a:p>
          <a:p>
            <a:r>
              <a:rPr lang="en-US" altLang="ja-JP" sz="2800" dirty="0">
                <a:solidFill>
                  <a:srgbClr val="011893"/>
                </a:solidFill>
              </a:rPr>
              <a:t>SIMD</a:t>
            </a:r>
            <a:r>
              <a:rPr lang="ja-JP" altLang="en-US" sz="2800" dirty="0">
                <a:solidFill>
                  <a:srgbClr val="011893"/>
                </a:solidFill>
              </a:rPr>
              <a:t>レジスタ</a:t>
            </a:r>
            <a:r>
              <a:rPr lang="ja-JP" altLang="en-US" sz="2800" dirty="0"/>
              <a:t>を活用するように</a:t>
            </a:r>
            <a:r>
              <a:rPr kumimoji="1" lang="ja-JP" altLang="en-US" sz="2800" dirty="0"/>
              <a:t>修正し</a:t>
            </a:r>
            <a:endParaRPr kumimoji="1" lang="en-US" altLang="ja-JP" sz="2800" dirty="0"/>
          </a:p>
          <a:p>
            <a:r>
              <a:rPr kumimoji="1" lang="ja-JP" altLang="en-US" sz="2800" dirty="0">
                <a:solidFill>
                  <a:srgbClr val="FF0000"/>
                </a:solidFill>
              </a:rPr>
              <a:t>性能を向上させる</a:t>
            </a:r>
            <a:r>
              <a:rPr kumimoji="1" lang="ja-JP" altLang="en-US" sz="2800" dirty="0"/>
              <a:t>こと</a:t>
            </a:r>
          </a:p>
        </p:txBody>
      </p:sp>
      <p:pic>
        <p:nvPicPr>
          <p:cNvPr id="5" name="Picture 2" descr="機械のメンテナンスをする人のイラスト">
            <a:extLst>
              <a:ext uri="{FF2B5EF4-FFF2-40B4-BE49-F238E27FC236}">
                <a16:creationId xmlns:a16="http://schemas.microsoft.com/office/drawing/2014/main" id="{CFC0E488-1824-7BD9-BACD-D328F0D96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140968"/>
            <a:ext cx="2400201" cy="24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11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4055-C374-B7F1-DB7A-815FD0F69D13}"/>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4A8464F2-DE48-D598-DD24-AC5DD813DD8F}"/>
              </a:ext>
            </a:extLst>
          </p:cNvPr>
          <p:cNvSpPr txBox="1"/>
          <p:nvPr/>
        </p:nvSpPr>
        <p:spPr>
          <a:xfrm>
            <a:off x="755576" y="1628800"/>
            <a:ext cx="7508787" cy="1200329"/>
          </a:xfrm>
          <a:prstGeom prst="rect">
            <a:avLst/>
          </a:prstGeom>
          <a:noFill/>
        </p:spPr>
        <p:txBody>
          <a:bodyPr wrap="none" rtlCol="0">
            <a:spAutoFit/>
          </a:bodyPr>
          <a:lstStyle/>
          <a:p>
            <a:pPr marL="742950" indent="-742950">
              <a:buFont typeface="+mj-lt"/>
              <a:buAutoNum type="arabicPeriod"/>
            </a:pPr>
            <a:r>
              <a:rPr kumimoji="1" lang="ja-JP" altLang="en-US" sz="3600" dirty="0"/>
              <a:t>コンパイラに</a:t>
            </a:r>
            <a:r>
              <a:rPr kumimoji="1" lang="en-US" altLang="ja-JP" sz="3600" dirty="0"/>
              <a:t>SIMD</a:t>
            </a:r>
            <a:r>
              <a:rPr kumimoji="1" lang="ja-JP" altLang="en-US" sz="3600" dirty="0"/>
              <a:t>化してもらう</a:t>
            </a:r>
            <a:endParaRPr kumimoji="1" lang="en-US" altLang="ja-JP" sz="3600" dirty="0"/>
          </a:p>
          <a:p>
            <a:pPr marL="742950" indent="-742950">
              <a:buFont typeface="+mj-lt"/>
              <a:buAutoNum type="arabicPeriod"/>
            </a:pPr>
            <a:r>
              <a:rPr lang="ja-JP" altLang="en-US" sz="3600" dirty="0"/>
              <a:t>自分で</a:t>
            </a:r>
            <a:r>
              <a:rPr lang="en-US" altLang="ja-JP" sz="3600" dirty="0"/>
              <a:t>SIMD</a:t>
            </a:r>
            <a:r>
              <a:rPr lang="ja-JP" altLang="en-US" sz="3600" dirty="0"/>
              <a:t>化する</a:t>
            </a:r>
            <a:endParaRPr kumimoji="1" lang="ja-JP" altLang="en-US" sz="3600" dirty="0"/>
          </a:p>
        </p:txBody>
      </p:sp>
      <p:sp>
        <p:nvSpPr>
          <p:cNvPr id="4" name="テキスト ボックス 3">
            <a:extLst>
              <a:ext uri="{FF2B5EF4-FFF2-40B4-BE49-F238E27FC236}">
                <a16:creationId xmlns:a16="http://schemas.microsoft.com/office/drawing/2014/main" id="{31E8EE4E-BBB5-EC75-A24D-778BAF10A726}"/>
              </a:ext>
            </a:extLst>
          </p:cNvPr>
          <p:cNvSpPr txBox="1"/>
          <p:nvPr/>
        </p:nvSpPr>
        <p:spPr>
          <a:xfrm>
            <a:off x="2555776" y="3212976"/>
            <a:ext cx="4288353" cy="707886"/>
          </a:xfrm>
          <a:prstGeom prst="rect">
            <a:avLst/>
          </a:prstGeom>
          <a:noFill/>
        </p:spPr>
        <p:txBody>
          <a:bodyPr wrap="none" rtlCol="0">
            <a:spAutoFit/>
          </a:bodyPr>
          <a:lstStyle/>
          <a:p>
            <a:r>
              <a:rPr lang="ja-JP" altLang="en-US" sz="4000" dirty="0"/>
              <a:t>基本的にこの二択</a:t>
            </a:r>
            <a:endParaRPr kumimoji="1" lang="ja-JP" altLang="en-US" sz="4000" dirty="0"/>
          </a:p>
        </p:txBody>
      </p:sp>
      <p:pic>
        <p:nvPicPr>
          <p:cNvPr id="5" name="図 4">
            <a:extLst>
              <a:ext uri="{FF2B5EF4-FFF2-40B4-BE49-F238E27FC236}">
                <a16:creationId xmlns:a16="http://schemas.microsoft.com/office/drawing/2014/main" id="{D63F7339-40F4-E493-A0C1-040C0D0A9AE5}"/>
              </a:ext>
            </a:extLst>
          </p:cNvPr>
          <p:cNvPicPr>
            <a:picLocks noChangeAspect="1"/>
          </p:cNvPicPr>
          <p:nvPr/>
        </p:nvPicPr>
        <p:blipFill>
          <a:blip r:embed="rId2"/>
          <a:stretch>
            <a:fillRect/>
          </a:stretch>
        </p:blipFill>
        <p:spPr>
          <a:xfrm>
            <a:off x="5364088" y="4293096"/>
            <a:ext cx="2304256" cy="2304256"/>
          </a:xfrm>
          <a:prstGeom prst="rect">
            <a:avLst/>
          </a:prstGeom>
        </p:spPr>
      </p:pic>
      <p:pic>
        <p:nvPicPr>
          <p:cNvPr id="6" name="Picture 4" descr="コンピューターを使うロボットのイラスト">
            <a:extLst>
              <a:ext uri="{FF2B5EF4-FFF2-40B4-BE49-F238E27FC236}">
                <a16:creationId xmlns:a16="http://schemas.microsoft.com/office/drawing/2014/main" id="{FCA2A81C-2460-19AA-9D0E-0EE555024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365104"/>
            <a:ext cx="2218556" cy="221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896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EA7824-3A5C-CA16-7A06-24131667B662}"/>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grpSp>
        <p:nvGrpSpPr>
          <p:cNvPr id="6" name="図形グループ 4">
            <a:extLst>
              <a:ext uri="{FF2B5EF4-FFF2-40B4-BE49-F238E27FC236}">
                <a16:creationId xmlns:a16="http://schemas.microsoft.com/office/drawing/2014/main" id="{51DD64F0-CB63-3401-8B6A-B9B0A275C8A4}"/>
              </a:ext>
            </a:extLst>
          </p:cNvPr>
          <p:cNvGrpSpPr/>
          <p:nvPr/>
        </p:nvGrpSpPr>
        <p:grpSpPr>
          <a:xfrm>
            <a:off x="5868615" y="980086"/>
            <a:ext cx="3141434" cy="3141434"/>
            <a:chOff x="5742156" y="756349"/>
            <a:chExt cx="3141434" cy="3141434"/>
          </a:xfrm>
        </p:grpSpPr>
        <p:sp>
          <p:nvSpPr>
            <p:cNvPr id="7" name="円/楕円 5">
              <a:extLst>
                <a:ext uri="{FF2B5EF4-FFF2-40B4-BE49-F238E27FC236}">
                  <a16:creationId xmlns:a16="http://schemas.microsoft.com/office/drawing/2014/main" id="{5E376004-44BB-C696-4A9C-239BF547D19D}"/>
                </a:ext>
              </a:extLst>
            </p:cNvPr>
            <p:cNvSpPr/>
            <p:nvPr/>
          </p:nvSpPr>
          <p:spPr>
            <a:xfrm>
              <a:off x="7253134" y="103178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円/楕円 6">
              <a:extLst>
                <a:ext uri="{FF2B5EF4-FFF2-40B4-BE49-F238E27FC236}">
                  <a16:creationId xmlns:a16="http://schemas.microsoft.com/office/drawing/2014/main" id="{04E43AFF-8A6F-8887-3EE3-FB898AA6393D}"/>
                </a:ext>
              </a:extLst>
            </p:cNvPr>
            <p:cNvSpPr/>
            <p:nvPr/>
          </p:nvSpPr>
          <p:spPr>
            <a:xfrm>
              <a:off x="6498272" y="1808339"/>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円/楕円 7">
              <a:extLst>
                <a:ext uri="{FF2B5EF4-FFF2-40B4-BE49-F238E27FC236}">
                  <a16:creationId xmlns:a16="http://schemas.microsoft.com/office/drawing/2014/main" id="{64CB3090-C15D-6F44-8D09-0F3CB42C9474}"/>
                </a:ext>
              </a:extLst>
            </p:cNvPr>
            <p:cNvSpPr/>
            <p:nvPr/>
          </p:nvSpPr>
          <p:spPr>
            <a:xfrm>
              <a:off x="7557018" y="205560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円/楕円 8">
              <a:extLst>
                <a:ext uri="{FF2B5EF4-FFF2-40B4-BE49-F238E27FC236}">
                  <a16:creationId xmlns:a16="http://schemas.microsoft.com/office/drawing/2014/main" id="{3A77E26A-69CF-C975-81D9-B43479BCBAED}"/>
                </a:ext>
              </a:extLst>
            </p:cNvPr>
            <p:cNvSpPr/>
            <p:nvPr/>
          </p:nvSpPr>
          <p:spPr>
            <a:xfrm>
              <a:off x="7036045" y="152145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円/楕円 9">
              <a:extLst>
                <a:ext uri="{FF2B5EF4-FFF2-40B4-BE49-F238E27FC236}">
                  <a16:creationId xmlns:a16="http://schemas.microsoft.com/office/drawing/2014/main" id="{C9CE6EF4-33E2-759B-0303-0E226BB3CD0F}"/>
                </a:ext>
              </a:extLst>
            </p:cNvPr>
            <p:cNvSpPr/>
            <p:nvPr/>
          </p:nvSpPr>
          <p:spPr>
            <a:xfrm>
              <a:off x="7083350" y="2106529"/>
              <a:ext cx="450060" cy="45006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円/楕円 10">
              <a:extLst>
                <a:ext uri="{FF2B5EF4-FFF2-40B4-BE49-F238E27FC236}">
                  <a16:creationId xmlns:a16="http://schemas.microsoft.com/office/drawing/2014/main" id="{A3A9860A-37E1-7D51-D7D4-AAA667DC348E}"/>
                </a:ext>
              </a:extLst>
            </p:cNvPr>
            <p:cNvSpPr/>
            <p:nvPr/>
          </p:nvSpPr>
          <p:spPr>
            <a:xfrm>
              <a:off x="6460615" y="1260530"/>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円/楕円 11">
              <a:extLst>
                <a:ext uri="{FF2B5EF4-FFF2-40B4-BE49-F238E27FC236}">
                  <a16:creationId xmlns:a16="http://schemas.microsoft.com/office/drawing/2014/main" id="{71A52F83-B06B-EC3A-A1DD-570211154843}"/>
                </a:ext>
              </a:extLst>
            </p:cNvPr>
            <p:cNvSpPr/>
            <p:nvPr/>
          </p:nvSpPr>
          <p:spPr>
            <a:xfrm>
              <a:off x="7590374" y="1485560"/>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円/楕円 12">
              <a:extLst>
                <a:ext uri="{FF2B5EF4-FFF2-40B4-BE49-F238E27FC236}">
                  <a16:creationId xmlns:a16="http://schemas.microsoft.com/office/drawing/2014/main" id="{0D30F47A-B223-CAB3-001D-E63C19B71644}"/>
                </a:ext>
              </a:extLst>
            </p:cNvPr>
            <p:cNvSpPr/>
            <p:nvPr/>
          </p:nvSpPr>
          <p:spPr>
            <a:xfrm>
              <a:off x="7573442" y="2653664"/>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円/楕円 13">
              <a:extLst>
                <a:ext uri="{FF2B5EF4-FFF2-40B4-BE49-F238E27FC236}">
                  <a16:creationId xmlns:a16="http://schemas.microsoft.com/office/drawing/2014/main" id="{FC43EC5C-DFCE-E0A6-8525-E5448A9D6F9D}"/>
                </a:ext>
              </a:extLst>
            </p:cNvPr>
            <p:cNvSpPr/>
            <p:nvPr/>
          </p:nvSpPr>
          <p:spPr>
            <a:xfrm>
              <a:off x="6603403" y="258081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円/楕円 14">
              <a:extLst>
                <a:ext uri="{FF2B5EF4-FFF2-40B4-BE49-F238E27FC236}">
                  <a16:creationId xmlns:a16="http://schemas.microsoft.com/office/drawing/2014/main" id="{AEBCE0B0-367D-60F2-C45C-2A2428782212}"/>
                </a:ext>
              </a:extLst>
            </p:cNvPr>
            <p:cNvSpPr/>
            <p:nvPr/>
          </p:nvSpPr>
          <p:spPr>
            <a:xfrm>
              <a:off x="7106958" y="297849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円/楕円 15">
              <a:extLst>
                <a:ext uri="{FF2B5EF4-FFF2-40B4-BE49-F238E27FC236}">
                  <a16:creationId xmlns:a16="http://schemas.microsoft.com/office/drawing/2014/main" id="{ABC2AF0A-9F51-FEFA-0887-6B3DA500A027}"/>
                </a:ext>
              </a:extLst>
            </p:cNvPr>
            <p:cNvSpPr/>
            <p:nvPr/>
          </p:nvSpPr>
          <p:spPr>
            <a:xfrm>
              <a:off x="6073245" y="2318659"/>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円/楕円 16">
              <a:extLst>
                <a:ext uri="{FF2B5EF4-FFF2-40B4-BE49-F238E27FC236}">
                  <a16:creationId xmlns:a16="http://schemas.microsoft.com/office/drawing/2014/main" id="{61437A38-02C0-1645-0046-FA02534C1E7D}"/>
                </a:ext>
              </a:extLst>
            </p:cNvPr>
            <p:cNvSpPr/>
            <p:nvPr/>
          </p:nvSpPr>
          <p:spPr>
            <a:xfrm>
              <a:off x="6433891" y="3075056"/>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円/楕円 17">
              <a:extLst>
                <a:ext uri="{FF2B5EF4-FFF2-40B4-BE49-F238E27FC236}">
                  <a16:creationId xmlns:a16="http://schemas.microsoft.com/office/drawing/2014/main" id="{595579BE-5954-EBEC-40BB-77E45F05003C}"/>
                </a:ext>
              </a:extLst>
            </p:cNvPr>
            <p:cNvSpPr/>
            <p:nvPr/>
          </p:nvSpPr>
          <p:spPr>
            <a:xfrm>
              <a:off x="8050822" y="185865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円/楕円 18">
              <a:extLst>
                <a:ext uri="{FF2B5EF4-FFF2-40B4-BE49-F238E27FC236}">
                  <a16:creationId xmlns:a16="http://schemas.microsoft.com/office/drawing/2014/main" id="{70933556-F969-0DA1-2DB8-FEBCB1C9FAF2}"/>
                </a:ext>
              </a:extLst>
            </p:cNvPr>
            <p:cNvSpPr/>
            <p:nvPr/>
          </p:nvSpPr>
          <p:spPr>
            <a:xfrm>
              <a:off x="5742156" y="756349"/>
              <a:ext cx="3141434" cy="314143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23" name="正方形/長方形 22">
            <a:extLst>
              <a:ext uri="{FF2B5EF4-FFF2-40B4-BE49-F238E27FC236}">
                <a16:creationId xmlns:a16="http://schemas.microsoft.com/office/drawing/2014/main" id="{7F68089B-6576-8540-03BC-196975BB90FF}"/>
              </a:ext>
            </a:extLst>
          </p:cNvPr>
          <p:cNvSpPr/>
          <p:nvPr/>
        </p:nvSpPr>
        <p:spPr>
          <a:xfrm>
            <a:off x="1291665"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4" name="正方形/長方形 23">
            <a:extLst>
              <a:ext uri="{FF2B5EF4-FFF2-40B4-BE49-F238E27FC236}">
                <a16:creationId xmlns:a16="http://schemas.microsoft.com/office/drawing/2014/main" id="{1464B0CA-97B4-AEE2-8ADD-7D47CB49372D}"/>
              </a:ext>
            </a:extLst>
          </p:cNvPr>
          <p:cNvSpPr/>
          <p:nvPr/>
        </p:nvSpPr>
        <p:spPr>
          <a:xfrm>
            <a:off x="2120851"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5" name="正方形/長方形 24">
            <a:extLst>
              <a:ext uri="{FF2B5EF4-FFF2-40B4-BE49-F238E27FC236}">
                <a16:creationId xmlns:a16="http://schemas.microsoft.com/office/drawing/2014/main" id="{BC0A46E9-C755-4654-7982-BADCABF8908C}"/>
              </a:ext>
            </a:extLst>
          </p:cNvPr>
          <p:cNvSpPr/>
          <p:nvPr/>
        </p:nvSpPr>
        <p:spPr>
          <a:xfrm>
            <a:off x="2950037"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6" name="正方形/長方形 25">
            <a:extLst>
              <a:ext uri="{FF2B5EF4-FFF2-40B4-BE49-F238E27FC236}">
                <a16:creationId xmlns:a16="http://schemas.microsoft.com/office/drawing/2014/main" id="{DAC118C5-AF2F-4856-2FFA-430C4BB4E13F}"/>
              </a:ext>
            </a:extLst>
          </p:cNvPr>
          <p:cNvSpPr/>
          <p:nvPr/>
        </p:nvSpPr>
        <p:spPr>
          <a:xfrm>
            <a:off x="3779223"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27" name="図 26" descr="latex-image-1.pdf">
            <a:extLst>
              <a:ext uri="{FF2B5EF4-FFF2-40B4-BE49-F238E27FC236}">
                <a16:creationId xmlns:a16="http://schemas.microsoft.com/office/drawing/2014/main" id="{B4B491E9-4812-DA64-BEF3-FD8435478CB4}"/>
              </a:ext>
            </a:extLst>
          </p:cNvPr>
          <p:cNvPicPr>
            <a:picLocks noChangeAspect="1"/>
          </p:cNvPicPr>
          <p:nvPr/>
        </p:nvPicPr>
        <p:blipFill>
          <a:blip r:embed="rId2"/>
          <a:stretch>
            <a:fillRect/>
          </a:stretch>
        </p:blipFill>
        <p:spPr>
          <a:xfrm>
            <a:off x="524283" y="3523023"/>
            <a:ext cx="393700" cy="520700"/>
          </a:xfrm>
          <a:prstGeom prst="rect">
            <a:avLst/>
          </a:prstGeom>
        </p:spPr>
      </p:pic>
      <p:pic>
        <p:nvPicPr>
          <p:cNvPr id="28" name="図 27" descr="latex-image-1.pdf">
            <a:extLst>
              <a:ext uri="{FF2B5EF4-FFF2-40B4-BE49-F238E27FC236}">
                <a16:creationId xmlns:a16="http://schemas.microsoft.com/office/drawing/2014/main" id="{C72E0045-DD40-348E-D13C-755F20A17C7A}"/>
              </a:ext>
            </a:extLst>
          </p:cNvPr>
          <p:cNvPicPr>
            <a:picLocks noChangeAspect="1"/>
          </p:cNvPicPr>
          <p:nvPr/>
        </p:nvPicPr>
        <p:blipFill>
          <a:blip r:embed="rId3"/>
          <a:stretch>
            <a:fillRect/>
          </a:stretch>
        </p:blipFill>
        <p:spPr>
          <a:xfrm>
            <a:off x="4053192" y="3642086"/>
            <a:ext cx="261666" cy="346075"/>
          </a:xfrm>
          <a:prstGeom prst="rect">
            <a:avLst/>
          </a:prstGeom>
        </p:spPr>
      </p:pic>
      <p:pic>
        <p:nvPicPr>
          <p:cNvPr id="29" name="図 28" descr="latex-image-1.pdf">
            <a:extLst>
              <a:ext uri="{FF2B5EF4-FFF2-40B4-BE49-F238E27FC236}">
                <a16:creationId xmlns:a16="http://schemas.microsoft.com/office/drawing/2014/main" id="{09ECBA8E-91D5-0BA3-1C3D-6CC583820BEA}"/>
              </a:ext>
            </a:extLst>
          </p:cNvPr>
          <p:cNvPicPr>
            <a:picLocks noChangeAspect="1"/>
          </p:cNvPicPr>
          <p:nvPr/>
        </p:nvPicPr>
        <p:blipFill>
          <a:blip r:embed="rId4"/>
          <a:stretch>
            <a:fillRect/>
          </a:stretch>
        </p:blipFill>
        <p:spPr>
          <a:xfrm>
            <a:off x="524283" y="4237399"/>
            <a:ext cx="393700" cy="520700"/>
          </a:xfrm>
          <a:prstGeom prst="rect">
            <a:avLst/>
          </a:prstGeom>
        </p:spPr>
      </p:pic>
      <p:sp>
        <p:nvSpPr>
          <p:cNvPr id="30" name="正方形/長方形 29">
            <a:extLst>
              <a:ext uri="{FF2B5EF4-FFF2-40B4-BE49-F238E27FC236}">
                <a16:creationId xmlns:a16="http://schemas.microsoft.com/office/drawing/2014/main" id="{A90CAF4D-0FB7-6C5E-51B4-B6013073D636}"/>
              </a:ext>
            </a:extLst>
          </p:cNvPr>
          <p:cNvSpPr/>
          <p:nvPr/>
        </p:nvSpPr>
        <p:spPr>
          <a:xfrm>
            <a:off x="1263722"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1" name="正方形/長方形 30">
            <a:extLst>
              <a:ext uri="{FF2B5EF4-FFF2-40B4-BE49-F238E27FC236}">
                <a16:creationId xmlns:a16="http://schemas.microsoft.com/office/drawing/2014/main" id="{224E0FFC-5EAF-05AF-2312-EE57CAF0D1DA}"/>
              </a:ext>
            </a:extLst>
          </p:cNvPr>
          <p:cNvSpPr/>
          <p:nvPr/>
        </p:nvSpPr>
        <p:spPr>
          <a:xfrm>
            <a:off x="2092908"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2" name="正方形/長方形 31">
            <a:extLst>
              <a:ext uri="{FF2B5EF4-FFF2-40B4-BE49-F238E27FC236}">
                <a16:creationId xmlns:a16="http://schemas.microsoft.com/office/drawing/2014/main" id="{FD48B6BA-F218-52FE-D0DF-8DF1521C6A7E}"/>
              </a:ext>
            </a:extLst>
          </p:cNvPr>
          <p:cNvSpPr/>
          <p:nvPr/>
        </p:nvSpPr>
        <p:spPr>
          <a:xfrm>
            <a:off x="2922094"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正方形/長方形 32">
            <a:extLst>
              <a:ext uri="{FF2B5EF4-FFF2-40B4-BE49-F238E27FC236}">
                <a16:creationId xmlns:a16="http://schemas.microsoft.com/office/drawing/2014/main" id="{0FA598C6-1FEC-D870-A8BD-432DC73FBBF7}"/>
              </a:ext>
            </a:extLst>
          </p:cNvPr>
          <p:cNvSpPr/>
          <p:nvPr/>
        </p:nvSpPr>
        <p:spPr>
          <a:xfrm>
            <a:off x="3751280"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34" name="図 33" descr="latex-image-1.pdf">
            <a:extLst>
              <a:ext uri="{FF2B5EF4-FFF2-40B4-BE49-F238E27FC236}">
                <a16:creationId xmlns:a16="http://schemas.microsoft.com/office/drawing/2014/main" id="{D82C65A4-F364-87F5-4E0F-1E606C070194}"/>
              </a:ext>
            </a:extLst>
          </p:cNvPr>
          <p:cNvPicPr>
            <a:picLocks noChangeAspect="1"/>
          </p:cNvPicPr>
          <p:nvPr/>
        </p:nvPicPr>
        <p:blipFill>
          <a:blip r:embed="rId5"/>
          <a:stretch>
            <a:fillRect/>
          </a:stretch>
        </p:blipFill>
        <p:spPr>
          <a:xfrm>
            <a:off x="3981900" y="4379401"/>
            <a:ext cx="272220" cy="360034"/>
          </a:xfrm>
          <a:prstGeom prst="rect">
            <a:avLst/>
          </a:prstGeom>
        </p:spPr>
      </p:pic>
      <p:pic>
        <p:nvPicPr>
          <p:cNvPr id="35" name="図 34" descr="latex-image-1.pdf">
            <a:extLst>
              <a:ext uri="{FF2B5EF4-FFF2-40B4-BE49-F238E27FC236}">
                <a16:creationId xmlns:a16="http://schemas.microsoft.com/office/drawing/2014/main" id="{8BDE2186-B027-2C66-C707-5005ACBB4922}"/>
              </a:ext>
            </a:extLst>
          </p:cNvPr>
          <p:cNvPicPr>
            <a:picLocks noChangeAspect="1"/>
          </p:cNvPicPr>
          <p:nvPr/>
        </p:nvPicPr>
        <p:blipFill>
          <a:blip r:embed="rId6"/>
          <a:stretch>
            <a:fillRect/>
          </a:stretch>
        </p:blipFill>
        <p:spPr>
          <a:xfrm>
            <a:off x="3093423" y="4379401"/>
            <a:ext cx="562004" cy="360034"/>
          </a:xfrm>
          <a:prstGeom prst="rect">
            <a:avLst/>
          </a:prstGeom>
        </p:spPr>
      </p:pic>
      <p:pic>
        <p:nvPicPr>
          <p:cNvPr id="36" name="図 35" descr="latex-image-1.pdf">
            <a:extLst>
              <a:ext uri="{FF2B5EF4-FFF2-40B4-BE49-F238E27FC236}">
                <a16:creationId xmlns:a16="http://schemas.microsoft.com/office/drawing/2014/main" id="{0D507013-DD24-49B1-C982-959A690D6554}"/>
              </a:ext>
            </a:extLst>
          </p:cNvPr>
          <p:cNvPicPr>
            <a:picLocks noChangeAspect="1"/>
          </p:cNvPicPr>
          <p:nvPr/>
        </p:nvPicPr>
        <p:blipFill>
          <a:blip r:embed="rId7"/>
          <a:stretch>
            <a:fillRect/>
          </a:stretch>
        </p:blipFill>
        <p:spPr>
          <a:xfrm>
            <a:off x="2298922" y="4379401"/>
            <a:ext cx="570785" cy="360034"/>
          </a:xfrm>
          <a:prstGeom prst="rect">
            <a:avLst/>
          </a:prstGeom>
        </p:spPr>
      </p:pic>
      <p:pic>
        <p:nvPicPr>
          <p:cNvPr id="37" name="図 36" descr="latex-image-1.pdf">
            <a:extLst>
              <a:ext uri="{FF2B5EF4-FFF2-40B4-BE49-F238E27FC236}">
                <a16:creationId xmlns:a16="http://schemas.microsoft.com/office/drawing/2014/main" id="{67825119-7CB2-761E-ACA1-C4CA15D8C0FF}"/>
              </a:ext>
            </a:extLst>
          </p:cNvPr>
          <p:cNvPicPr>
            <a:picLocks noChangeAspect="1"/>
          </p:cNvPicPr>
          <p:nvPr/>
        </p:nvPicPr>
        <p:blipFill>
          <a:blip r:embed="rId8"/>
          <a:stretch>
            <a:fillRect/>
          </a:stretch>
        </p:blipFill>
        <p:spPr>
          <a:xfrm>
            <a:off x="1462392" y="4379401"/>
            <a:ext cx="570785" cy="360034"/>
          </a:xfrm>
          <a:prstGeom prst="rect">
            <a:avLst/>
          </a:prstGeom>
        </p:spPr>
      </p:pic>
      <p:pic>
        <p:nvPicPr>
          <p:cNvPr id="38" name="図 37" descr="latex-image-1.pdf">
            <a:extLst>
              <a:ext uri="{FF2B5EF4-FFF2-40B4-BE49-F238E27FC236}">
                <a16:creationId xmlns:a16="http://schemas.microsoft.com/office/drawing/2014/main" id="{6F4CB34C-A7E0-E09E-DEC7-E15D212BC4ED}"/>
              </a:ext>
            </a:extLst>
          </p:cNvPr>
          <p:cNvPicPr>
            <a:picLocks noChangeAspect="1"/>
          </p:cNvPicPr>
          <p:nvPr/>
        </p:nvPicPr>
        <p:blipFill>
          <a:blip r:embed="rId9"/>
          <a:stretch>
            <a:fillRect/>
          </a:stretch>
        </p:blipFill>
        <p:spPr>
          <a:xfrm>
            <a:off x="3087978" y="3638145"/>
            <a:ext cx="517255" cy="347663"/>
          </a:xfrm>
          <a:prstGeom prst="rect">
            <a:avLst/>
          </a:prstGeom>
        </p:spPr>
      </p:pic>
      <p:pic>
        <p:nvPicPr>
          <p:cNvPr id="39" name="図 38" descr="latex-image-1.pdf">
            <a:extLst>
              <a:ext uri="{FF2B5EF4-FFF2-40B4-BE49-F238E27FC236}">
                <a16:creationId xmlns:a16="http://schemas.microsoft.com/office/drawing/2014/main" id="{236C278D-F0A7-5D32-3E3B-8B5291AAE9AE}"/>
              </a:ext>
            </a:extLst>
          </p:cNvPr>
          <p:cNvPicPr>
            <a:picLocks noChangeAspect="1"/>
          </p:cNvPicPr>
          <p:nvPr/>
        </p:nvPicPr>
        <p:blipFill>
          <a:blip r:embed="rId10"/>
          <a:stretch>
            <a:fillRect/>
          </a:stretch>
        </p:blipFill>
        <p:spPr>
          <a:xfrm>
            <a:off x="2300592" y="3638145"/>
            <a:ext cx="517255" cy="347663"/>
          </a:xfrm>
          <a:prstGeom prst="rect">
            <a:avLst/>
          </a:prstGeom>
        </p:spPr>
      </p:pic>
      <p:pic>
        <p:nvPicPr>
          <p:cNvPr id="40" name="図 39" descr="latex-image-1.pdf">
            <a:extLst>
              <a:ext uri="{FF2B5EF4-FFF2-40B4-BE49-F238E27FC236}">
                <a16:creationId xmlns:a16="http://schemas.microsoft.com/office/drawing/2014/main" id="{33EBDC1F-537C-045E-FA22-0B0150452C79}"/>
              </a:ext>
            </a:extLst>
          </p:cNvPr>
          <p:cNvPicPr>
            <a:picLocks noChangeAspect="1"/>
          </p:cNvPicPr>
          <p:nvPr/>
        </p:nvPicPr>
        <p:blipFill>
          <a:blip r:embed="rId11"/>
          <a:stretch>
            <a:fillRect/>
          </a:stretch>
        </p:blipFill>
        <p:spPr>
          <a:xfrm>
            <a:off x="1462392" y="3640498"/>
            <a:ext cx="525734" cy="347663"/>
          </a:xfrm>
          <a:prstGeom prst="rect">
            <a:avLst/>
          </a:prstGeom>
        </p:spPr>
      </p:pic>
      <p:sp>
        <p:nvSpPr>
          <p:cNvPr id="42" name="テキスト ボックス 41">
            <a:extLst>
              <a:ext uri="{FF2B5EF4-FFF2-40B4-BE49-F238E27FC236}">
                <a16:creationId xmlns:a16="http://schemas.microsoft.com/office/drawing/2014/main" id="{611C5A1F-420F-5393-0DEB-41C6DFD9F8C5}"/>
              </a:ext>
            </a:extLst>
          </p:cNvPr>
          <p:cNvSpPr txBox="1"/>
          <p:nvPr/>
        </p:nvSpPr>
        <p:spPr>
          <a:xfrm>
            <a:off x="4641715" y="4241081"/>
            <a:ext cx="1611714" cy="400110"/>
          </a:xfrm>
          <a:prstGeom prst="rect">
            <a:avLst/>
          </a:prstGeom>
          <a:noFill/>
        </p:spPr>
        <p:txBody>
          <a:bodyPr wrap="none" rtlCol="0">
            <a:spAutoFit/>
          </a:bodyPr>
          <a:lstStyle/>
          <a:p>
            <a:r>
              <a:rPr kumimoji="1" lang="en-US" altLang="ja-JP" dirty="0"/>
              <a:t>※ </a:t>
            </a:r>
            <a:r>
              <a:rPr kumimoji="1" lang="en-US" altLang="ja-JP" dirty="0" err="1"/>
              <a:t>y</a:t>
            </a:r>
            <a:r>
              <a:rPr kumimoji="1" lang="en-US" altLang="ja-JP" dirty="0"/>
              <a:t>, </a:t>
            </a:r>
            <a:r>
              <a:rPr kumimoji="1" lang="en-US" altLang="ja-JP" dirty="0" err="1"/>
              <a:t>z</a:t>
            </a:r>
            <a:r>
              <a:rPr kumimoji="1" lang="ja-JP" altLang="en-US" dirty="0"/>
              <a:t>も同様</a:t>
            </a:r>
          </a:p>
        </p:txBody>
      </p:sp>
      <p:pic>
        <p:nvPicPr>
          <p:cNvPr id="43" name="図 42" descr="latex-image-1.pdf">
            <a:extLst>
              <a:ext uri="{FF2B5EF4-FFF2-40B4-BE49-F238E27FC236}">
                <a16:creationId xmlns:a16="http://schemas.microsoft.com/office/drawing/2014/main" id="{66822A37-0F07-29F0-A59F-160969F2D0FD}"/>
              </a:ext>
            </a:extLst>
          </p:cNvPr>
          <p:cNvPicPr>
            <a:picLocks noChangeAspect="1"/>
          </p:cNvPicPr>
          <p:nvPr/>
        </p:nvPicPr>
        <p:blipFill>
          <a:blip r:embed="rId12"/>
          <a:stretch>
            <a:fillRect/>
          </a:stretch>
        </p:blipFill>
        <p:spPr>
          <a:xfrm>
            <a:off x="586755" y="5168735"/>
            <a:ext cx="2036471" cy="459511"/>
          </a:xfrm>
          <a:prstGeom prst="rect">
            <a:avLst/>
          </a:prstGeom>
        </p:spPr>
      </p:pic>
      <p:pic>
        <p:nvPicPr>
          <p:cNvPr id="44" name="図 43" descr="latex-image-1.pdf">
            <a:extLst>
              <a:ext uri="{FF2B5EF4-FFF2-40B4-BE49-F238E27FC236}">
                <a16:creationId xmlns:a16="http://schemas.microsoft.com/office/drawing/2014/main" id="{80849407-D63F-3AE8-95B4-7D7BC16B7DB3}"/>
              </a:ext>
            </a:extLst>
          </p:cNvPr>
          <p:cNvPicPr>
            <a:picLocks noChangeAspect="1"/>
          </p:cNvPicPr>
          <p:nvPr/>
        </p:nvPicPr>
        <p:blipFill>
          <a:blip r:embed="rId13"/>
          <a:stretch>
            <a:fillRect/>
          </a:stretch>
        </p:blipFill>
        <p:spPr>
          <a:xfrm>
            <a:off x="596077" y="5878080"/>
            <a:ext cx="3415006" cy="522172"/>
          </a:xfrm>
          <a:prstGeom prst="rect">
            <a:avLst/>
          </a:prstGeom>
        </p:spPr>
      </p:pic>
      <p:sp>
        <p:nvSpPr>
          <p:cNvPr id="45" name="テキスト ボックス 44">
            <a:extLst>
              <a:ext uri="{FF2B5EF4-FFF2-40B4-BE49-F238E27FC236}">
                <a16:creationId xmlns:a16="http://schemas.microsoft.com/office/drawing/2014/main" id="{CE0B39A1-C666-DC89-6544-4C543039BEED}"/>
              </a:ext>
            </a:extLst>
          </p:cNvPr>
          <p:cNvSpPr txBox="1"/>
          <p:nvPr/>
        </p:nvSpPr>
        <p:spPr>
          <a:xfrm>
            <a:off x="4512013" y="5910996"/>
            <a:ext cx="3433953" cy="461665"/>
          </a:xfrm>
          <a:prstGeom prst="rect">
            <a:avLst/>
          </a:prstGeom>
          <a:noFill/>
        </p:spPr>
        <p:txBody>
          <a:bodyPr wrap="none" rtlCol="0">
            <a:spAutoFit/>
          </a:bodyPr>
          <a:lstStyle/>
          <a:p>
            <a:r>
              <a:rPr kumimoji="1" lang="ja-JP" altLang="en-US" sz="2400" dirty="0"/>
              <a:t>距離が</a:t>
            </a:r>
            <a:r>
              <a:rPr kumimoji="1" lang="en-US" altLang="ja-JP" sz="2400" dirty="0"/>
              <a:t>4</a:t>
            </a:r>
            <a:r>
              <a:rPr kumimoji="1" lang="ja-JP" altLang="en-US" sz="2400" dirty="0"/>
              <a:t>つパックされた</a:t>
            </a:r>
          </a:p>
        </p:txBody>
      </p:sp>
      <p:sp>
        <p:nvSpPr>
          <p:cNvPr id="49" name="テキスト ボックス 48">
            <a:extLst>
              <a:ext uri="{FF2B5EF4-FFF2-40B4-BE49-F238E27FC236}">
                <a16:creationId xmlns:a16="http://schemas.microsoft.com/office/drawing/2014/main" id="{F1452E6B-544D-D641-0573-30E4DBDE343B}"/>
              </a:ext>
            </a:extLst>
          </p:cNvPr>
          <p:cNvSpPr txBox="1"/>
          <p:nvPr/>
        </p:nvSpPr>
        <p:spPr>
          <a:xfrm>
            <a:off x="179512" y="1268760"/>
            <a:ext cx="5760640" cy="830997"/>
          </a:xfrm>
          <a:prstGeom prst="rect">
            <a:avLst/>
          </a:prstGeom>
          <a:noFill/>
        </p:spPr>
        <p:txBody>
          <a:bodyPr wrap="square">
            <a:spAutoFit/>
          </a:bodyPr>
          <a:lstStyle/>
          <a:p>
            <a:r>
              <a:rPr lang="ja-JP" altLang="en-US" sz="2400"/>
              <a:t>注目する粒子</a:t>
            </a:r>
            <a:r>
              <a:rPr lang="en-US" altLang="ja-JP" sz="2400"/>
              <a:t>(</a:t>
            </a:r>
            <a:r>
              <a:rPr lang="ja-JP" altLang="en-US" sz="2400"/>
              <a:t>赤</a:t>
            </a:r>
            <a:r>
              <a:rPr lang="en-US" altLang="ja-JP" sz="2400"/>
              <a:t>)</a:t>
            </a:r>
            <a:r>
              <a:rPr lang="ja-JP" altLang="en-US" sz="2400"/>
              <a:t>と相互作用する粒子を</a:t>
            </a:r>
            <a:endParaRPr lang="en-US" altLang="ja-JP" sz="2400"/>
          </a:p>
          <a:p>
            <a:r>
              <a:rPr kumimoji="1" lang="en-US" altLang="ja-JP" sz="2400"/>
              <a:t>4</a:t>
            </a:r>
            <a:r>
              <a:rPr kumimoji="1" lang="ja-JP" altLang="en-US" sz="2400"/>
              <a:t>つずつまとめて計算する</a:t>
            </a:r>
            <a:r>
              <a:rPr kumimoji="1" lang="en-US" altLang="ja-JP" sz="2400"/>
              <a:t> (</a:t>
            </a:r>
            <a:r>
              <a:rPr lang="ja-JP" altLang="en-US" sz="2400"/>
              <a:t>馬鹿</a:t>
            </a:r>
            <a:r>
              <a:rPr lang="en-US" altLang="ja-JP" sz="2400"/>
              <a:t>SIMD</a:t>
            </a:r>
            <a:r>
              <a:rPr lang="ja-JP" altLang="en-US" sz="2400"/>
              <a:t>化</a:t>
            </a:r>
            <a:r>
              <a:rPr kumimoji="1" lang="en-US" altLang="ja-JP" sz="2400"/>
              <a:t>)</a:t>
            </a:r>
            <a:endParaRPr kumimoji="1" lang="ja-JP" altLang="en-US" sz="2400" dirty="0"/>
          </a:p>
        </p:txBody>
      </p:sp>
      <p:sp>
        <p:nvSpPr>
          <p:cNvPr id="51" name="テキスト ボックス 50">
            <a:extLst>
              <a:ext uri="{FF2B5EF4-FFF2-40B4-BE49-F238E27FC236}">
                <a16:creationId xmlns:a16="http://schemas.microsoft.com/office/drawing/2014/main" id="{B3D8ACBC-867D-4211-7B75-2C7AFB03E89D}"/>
              </a:ext>
            </a:extLst>
          </p:cNvPr>
          <p:cNvSpPr txBox="1"/>
          <p:nvPr/>
        </p:nvSpPr>
        <p:spPr>
          <a:xfrm>
            <a:off x="251520" y="2564904"/>
            <a:ext cx="5280613" cy="461665"/>
          </a:xfrm>
          <a:prstGeom prst="rect">
            <a:avLst/>
          </a:prstGeom>
          <a:noFill/>
        </p:spPr>
        <p:txBody>
          <a:bodyPr wrap="none" rtlCol="0">
            <a:spAutoFit/>
          </a:bodyPr>
          <a:lstStyle/>
          <a:p>
            <a:r>
              <a:rPr kumimoji="1" lang="en-US" altLang="ja-JP" sz="2400" dirty="0"/>
              <a:t>4</a:t>
            </a:r>
            <a:r>
              <a:rPr kumimoji="1" lang="ja-JP" altLang="en-US" sz="2400" dirty="0"/>
              <a:t>つの座標データをレジスタにロード</a:t>
            </a:r>
          </a:p>
        </p:txBody>
      </p:sp>
    </p:spTree>
    <p:extLst>
      <p:ext uri="{BB962C8B-B14F-4D97-AF65-F5344CB8AC3E}">
        <p14:creationId xmlns:p14="http://schemas.microsoft.com/office/powerpoint/2010/main" val="1377590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CEF775-BEB0-0479-4D4F-F61E581CFBC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8" name="楕円 7">
            <a:extLst>
              <a:ext uri="{FF2B5EF4-FFF2-40B4-BE49-F238E27FC236}">
                <a16:creationId xmlns:a16="http://schemas.microsoft.com/office/drawing/2014/main" id="{999E6037-06E4-0799-7D4D-DA40E50E8AB6}"/>
              </a:ext>
            </a:extLst>
          </p:cNvPr>
          <p:cNvSpPr/>
          <p:nvPr/>
        </p:nvSpPr>
        <p:spPr>
          <a:xfrm>
            <a:off x="1115616"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E0127D9-00DF-000C-E545-551DB2908B60}"/>
              </a:ext>
            </a:extLst>
          </p:cNvPr>
          <p:cNvSpPr txBox="1"/>
          <p:nvPr/>
        </p:nvSpPr>
        <p:spPr>
          <a:xfrm>
            <a:off x="899592" y="1124744"/>
            <a:ext cx="7366119" cy="523220"/>
          </a:xfrm>
          <a:prstGeom prst="rect">
            <a:avLst/>
          </a:prstGeom>
          <a:noFill/>
        </p:spPr>
        <p:txBody>
          <a:bodyPr wrap="none" rtlCol="0">
            <a:spAutoFit/>
          </a:bodyPr>
          <a:lstStyle/>
          <a:p>
            <a:r>
              <a:rPr kumimoji="1" lang="ja-JP" altLang="en-US" sz="2800"/>
              <a:t>毎回電子状態を解くのは大変なのでモデル化</a:t>
            </a:r>
          </a:p>
        </p:txBody>
      </p:sp>
      <p:sp>
        <p:nvSpPr>
          <p:cNvPr id="10" name="楕円 9">
            <a:extLst>
              <a:ext uri="{FF2B5EF4-FFF2-40B4-BE49-F238E27FC236}">
                <a16:creationId xmlns:a16="http://schemas.microsoft.com/office/drawing/2014/main" id="{E73E3F55-A553-4AE1-B663-78B119E56E1C}"/>
              </a:ext>
            </a:extLst>
          </p:cNvPr>
          <p:cNvSpPr/>
          <p:nvPr/>
        </p:nvSpPr>
        <p:spPr>
          <a:xfrm>
            <a:off x="3059832"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D3FF56C-7902-5834-1363-D04E3559B128}"/>
              </a:ext>
            </a:extLst>
          </p:cNvPr>
          <p:cNvSpPr/>
          <p:nvPr/>
        </p:nvSpPr>
        <p:spPr>
          <a:xfrm>
            <a:off x="1835696"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ED5C255-162D-F794-10E4-9F400413A376}"/>
              </a:ext>
            </a:extLst>
          </p:cNvPr>
          <p:cNvSpPr/>
          <p:nvPr/>
        </p:nvSpPr>
        <p:spPr>
          <a:xfrm rot="10800000">
            <a:off x="2627784"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FC60B64-7025-92CC-3855-AE5E642D872B}"/>
              </a:ext>
            </a:extLst>
          </p:cNvPr>
          <p:cNvSpPr/>
          <p:nvPr/>
        </p:nvSpPr>
        <p:spPr>
          <a:xfrm>
            <a:off x="5940152"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89A8D7B-1258-D8B2-CCD5-61E683FF3C3A}"/>
              </a:ext>
            </a:extLst>
          </p:cNvPr>
          <p:cNvSpPr/>
          <p:nvPr/>
        </p:nvSpPr>
        <p:spPr>
          <a:xfrm>
            <a:off x="7884368"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B0D0121-EB6D-30D6-3CAC-23014C44992D}"/>
              </a:ext>
            </a:extLst>
          </p:cNvPr>
          <p:cNvSpPr/>
          <p:nvPr/>
        </p:nvSpPr>
        <p:spPr>
          <a:xfrm>
            <a:off x="6876256" y="2636912"/>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F664D1A-0664-FFF8-7FAA-B94D5BA1FD73}"/>
              </a:ext>
            </a:extLst>
          </p:cNvPr>
          <p:cNvSpPr/>
          <p:nvPr/>
        </p:nvSpPr>
        <p:spPr>
          <a:xfrm rot="5400000">
            <a:off x="6974556" y="318668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AF6A080-A57B-C041-0E44-C0EC683F1C4B}"/>
              </a:ext>
            </a:extLst>
          </p:cNvPr>
          <p:cNvSpPr/>
          <p:nvPr/>
        </p:nvSpPr>
        <p:spPr>
          <a:xfrm rot="16200000">
            <a:off x="5966444"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156036FD-AFA5-7A50-01F1-F834E102ED66}"/>
              </a:ext>
            </a:extLst>
          </p:cNvPr>
          <p:cNvSpPr/>
          <p:nvPr/>
        </p:nvSpPr>
        <p:spPr>
          <a:xfrm rot="16200000">
            <a:off x="7910660"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44A332B6-E53B-858E-09A1-66DC2193D0D4}"/>
              </a:ext>
            </a:extLst>
          </p:cNvPr>
          <p:cNvCxnSpPr/>
          <p:nvPr/>
        </p:nvCxnSpPr>
        <p:spPr>
          <a:xfrm>
            <a:off x="1691680" y="5157192"/>
            <a:ext cx="14401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BBB314D-622F-BC99-B6CA-15BA9CD86D45}"/>
              </a:ext>
            </a:extLst>
          </p:cNvPr>
          <p:cNvCxnSpPr>
            <a:cxnSpLocks/>
          </p:cNvCxnSpPr>
          <p:nvPr/>
        </p:nvCxnSpPr>
        <p:spPr>
          <a:xfrm flipH="1">
            <a:off x="6156176" y="2924943"/>
            <a:ext cx="865905" cy="5040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DD4E67B-35A5-DE68-02D6-245D2508FC3E}"/>
              </a:ext>
            </a:extLst>
          </p:cNvPr>
          <p:cNvCxnSpPr>
            <a:cxnSpLocks/>
          </p:cNvCxnSpPr>
          <p:nvPr/>
        </p:nvCxnSpPr>
        <p:spPr>
          <a:xfrm flipH="1" flipV="1">
            <a:off x="7092280" y="2852935"/>
            <a:ext cx="1080120" cy="57606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C407D3D-06C1-876C-1E6C-EDCE81DB7CDD}"/>
              </a:ext>
            </a:extLst>
          </p:cNvPr>
          <p:cNvSpPr txBox="1"/>
          <p:nvPr/>
        </p:nvSpPr>
        <p:spPr>
          <a:xfrm>
            <a:off x="899592" y="3933056"/>
            <a:ext cx="3262432" cy="461665"/>
          </a:xfrm>
          <a:prstGeom prst="rect">
            <a:avLst/>
          </a:prstGeom>
          <a:noFill/>
        </p:spPr>
        <p:txBody>
          <a:bodyPr wrap="none" rtlCol="0">
            <a:spAutoFit/>
          </a:bodyPr>
          <a:lstStyle/>
          <a:p>
            <a:r>
              <a:rPr lang="ja-JP" altLang="en-US" sz="2400"/>
              <a:t>距離だけの関数で表現</a:t>
            </a:r>
            <a:endParaRPr kumimoji="1" lang="ja-JP" altLang="en-US" sz="2400"/>
          </a:p>
        </p:txBody>
      </p:sp>
      <p:sp>
        <p:nvSpPr>
          <p:cNvPr id="28" name="テキスト ボックス 27">
            <a:extLst>
              <a:ext uri="{FF2B5EF4-FFF2-40B4-BE49-F238E27FC236}">
                <a16:creationId xmlns:a16="http://schemas.microsoft.com/office/drawing/2014/main" id="{968F1B2C-435B-230A-EA06-B8872A797B44}"/>
              </a:ext>
            </a:extLst>
          </p:cNvPr>
          <p:cNvSpPr txBox="1"/>
          <p:nvPr/>
        </p:nvSpPr>
        <p:spPr>
          <a:xfrm>
            <a:off x="6372200" y="1916832"/>
            <a:ext cx="1261884" cy="523220"/>
          </a:xfrm>
          <a:prstGeom prst="rect">
            <a:avLst/>
          </a:prstGeom>
          <a:noFill/>
        </p:spPr>
        <p:txBody>
          <a:bodyPr wrap="none" rtlCol="0">
            <a:spAutoFit/>
          </a:bodyPr>
          <a:lstStyle/>
          <a:p>
            <a:r>
              <a:rPr lang="ja-JP" altLang="en-US" sz="2800"/>
              <a:t>多体力</a:t>
            </a:r>
            <a:endParaRPr kumimoji="1" lang="ja-JP" altLang="en-US" sz="2800"/>
          </a:p>
        </p:txBody>
      </p:sp>
      <p:sp>
        <p:nvSpPr>
          <p:cNvPr id="30" name="テキスト ボックス 29">
            <a:extLst>
              <a:ext uri="{FF2B5EF4-FFF2-40B4-BE49-F238E27FC236}">
                <a16:creationId xmlns:a16="http://schemas.microsoft.com/office/drawing/2014/main" id="{F3AC8319-5B80-482C-5F2C-614DC8C7FFC7}"/>
              </a:ext>
            </a:extLst>
          </p:cNvPr>
          <p:cNvSpPr txBox="1"/>
          <p:nvPr/>
        </p:nvSpPr>
        <p:spPr>
          <a:xfrm>
            <a:off x="1763688" y="1916832"/>
            <a:ext cx="1512168" cy="523220"/>
          </a:xfrm>
          <a:prstGeom prst="rect">
            <a:avLst/>
          </a:prstGeom>
          <a:noFill/>
        </p:spPr>
        <p:txBody>
          <a:bodyPr wrap="square">
            <a:spAutoFit/>
          </a:bodyPr>
          <a:lstStyle/>
          <a:p>
            <a:r>
              <a:rPr lang="ja-JP" altLang="en-US" sz="2800"/>
              <a:t>二体力</a:t>
            </a:r>
          </a:p>
        </p:txBody>
      </p:sp>
      <p:grpSp>
        <p:nvGrpSpPr>
          <p:cNvPr id="41" name="グループ化 40">
            <a:extLst>
              <a:ext uri="{FF2B5EF4-FFF2-40B4-BE49-F238E27FC236}">
                <a16:creationId xmlns:a16="http://schemas.microsoft.com/office/drawing/2014/main" id="{D197AEBC-BDB8-D601-2A14-EBEFEE3BBD6E}"/>
              </a:ext>
            </a:extLst>
          </p:cNvPr>
          <p:cNvGrpSpPr/>
          <p:nvPr/>
        </p:nvGrpSpPr>
        <p:grpSpPr>
          <a:xfrm>
            <a:off x="5940152" y="4221088"/>
            <a:ext cx="2376264" cy="1288123"/>
            <a:chOff x="5868144" y="3805772"/>
            <a:chExt cx="2376264" cy="1288123"/>
          </a:xfrm>
        </p:grpSpPr>
        <p:cxnSp>
          <p:nvCxnSpPr>
            <p:cNvPr id="32" name="直線コネクタ 31">
              <a:extLst>
                <a:ext uri="{FF2B5EF4-FFF2-40B4-BE49-F238E27FC236}">
                  <a16:creationId xmlns:a16="http://schemas.microsoft.com/office/drawing/2014/main" id="{09A0B8EE-535D-6DDA-5FBA-562D40CC228D}"/>
                </a:ext>
              </a:extLst>
            </p:cNvPr>
            <p:cNvCxnSpPr/>
            <p:nvPr/>
          </p:nvCxnSpPr>
          <p:spPr>
            <a:xfrm flipV="1">
              <a:off x="5868144" y="4221088"/>
              <a:ext cx="1224136"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999478B-9D27-553F-AF33-7290E004D5FF}"/>
                </a:ext>
              </a:extLst>
            </p:cNvPr>
            <p:cNvCxnSpPr>
              <a:cxnSpLocks/>
            </p:cNvCxnSpPr>
            <p:nvPr/>
          </p:nvCxnSpPr>
          <p:spPr>
            <a:xfrm>
              <a:off x="7092280" y="4221088"/>
              <a:ext cx="1152128"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円弧 36">
              <a:extLst>
                <a:ext uri="{FF2B5EF4-FFF2-40B4-BE49-F238E27FC236}">
                  <a16:creationId xmlns:a16="http://schemas.microsoft.com/office/drawing/2014/main" id="{FA80159C-6490-5790-624E-BC8A63FA8143}"/>
                </a:ext>
              </a:extLst>
            </p:cNvPr>
            <p:cNvSpPr/>
            <p:nvPr/>
          </p:nvSpPr>
          <p:spPr>
            <a:xfrm rot="7793891">
              <a:off x="6678297" y="3795171"/>
              <a:ext cx="753518" cy="774720"/>
            </a:xfrm>
            <a:prstGeom prst="arc">
              <a:avLst>
                <a:gd name="adj1" fmla="val 15937760"/>
                <a:gd name="adj2" fmla="val 685164"/>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2158A7B-91F1-9BFF-2F66-8138AB664E49}"/>
                    </a:ext>
                  </a:extLst>
                </p:cNvPr>
                <p:cNvSpPr txBox="1"/>
                <p:nvPr/>
              </p:nvSpPr>
              <p:spPr>
                <a:xfrm>
                  <a:off x="6804248" y="4509120"/>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𝜃</m:t>
                        </m:r>
                      </m:oMath>
                    </m:oMathPara>
                  </a14:m>
                  <a:endParaRPr kumimoji="1" lang="ja-JP" altLang="en-US" sz="3200"/>
                </a:p>
              </p:txBody>
            </p:sp>
          </mc:Choice>
          <mc:Fallback xmlns="">
            <p:sp>
              <p:nvSpPr>
                <p:cNvPr id="38" name="テキスト ボックス 37">
                  <a:extLst>
                    <a:ext uri="{FF2B5EF4-FFF2-40B4-BE49-F238E27FC236}">
                      <a16:creationId xmlns:a16="http://schemas.microsoft.com/office/drawing/2014/main" id="{A2158A7B-91F1-9BFF-2F66-8138AB664E49}"/>
                    </a:ext>
                  </a:extLst>
                </p:cNvPr>
                <p:cNvSpPr txBox="1">
                  <a:spLocks noRot="1" noChangeAspect="1" noMove="1" noResize="1" noEditPoints="1" noAdjustHandles="1" noChangeArrowheads="1" noChangeShapeType="1" noTextEdit="1"/>
                </p:cNvSpPr>
                <p:nvPr/>
              </p:nvSpPr>
              <p:spPr>
                <a:xfrm>
                  <a:off x="6804248" y="4509120"/>
                  <a:ext cx="541367" cy="584775"/>
                </a:xfrm>
                <a:prstGeom prst="rect">
                  <a:avLst/>
                </a:prstGeom>
                <a:blipFill>
                  <a:blip r:embed="rId2"/>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46A5B1B-65A4-ACA2-D903-CA4889B715E1}"/>
                  </a:ext>
                </a:extLst>
              </p:cNvPr>
              <p:cNvSpPr txBox="1"/>
              <p:nvPr/>
            </p:nvSpPr>
            <p:spPr>
              <a:xfrm>
                <a:off x="2195736" y="4509120"/>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39" name="テキスト ボックス 38">
                <a:extLst>
                  <a:ext uri="{FF2B5EF4-FFF2-40B4-BE49-F238E27FC236}">
                    <a16:creationId xmlns:a16="http://schemas.microsoft.com/office/drawing/2014/main" id="{646A5B1B-65A4-ACA2-D903-CA4889B715E1}"/>
                  </a:ext>
                </a:extLst>
              </p:cNvPr>
              <p:cNvSpPr txBox="1">
                <a:spLocks noRot="1" noChangeAspect="1" noMove="1" noResize="1" noEditPoints="1" noAdjustHandles="1" noChangeArrowheads="1" noChangeShapeType="1" noTextEdit="1"/>
              </p:cNvSpPr>
              <p:nvPr/>
            </p:nvSpPr>
            <p:spPr>
              <a:xfrm>
                <a:off x="2195736" y="4509120"/>
                <a:ext cx="503086" cy="584775"/>
              </a:xfrm>
              <a:prstGeom prst="rect">
                <a:avLst/>
              </a:prstGeom>
              <a:blipFill>
                <a:blip r:embed="rId3"/>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8AA29A8-0ABB-EE8A-D627-B0D9D481D5E8}"/>
              </a:ext>
            </a:extLst>
          </p:cNvPr>
          <p:cNvSpPr txBox="1"/>
          <p:nvPr/>
        </p:nvSpPr>
        <p:spPr>
          <a:xfrm>
            <a:off x="5508104" y="4077072"/>
            <a:ext cx="3262432" cy="461665"/>
          </a:xfrm>
          <a:prstGeom prst="rect">
            <a:avLst/>
          </a:prstGeom>
          <a:noFill/>
        </p:spPr>
        <p:txBody>
          <a:bodyPr wrap="none" rtlCol="0">
            <a:spAutoFit/>
          </a:bodyPr>
          <a:lstStyle/>
          <a:p>
            <a:r>
              <a:rPr kumimoji="1" lang="ja-JP" altLang="en-US" sz="2400"/>
              <a:t>原子の位置関係で表現</a:t>
            </a:r>
          </a:p>
        </p:txBody>
      </p:sp>
      <p:sp>
        <p:nvSpPr>
          <p:cNvPr id="42" name="テキスト ボックス 41">
            <a:extLst>
              <a:ext uri="{FF2B5EF4-FFF2-40B4-BE49-F238E27FC236}">
                <a16:creationId xmlns:a16="http://schemas.microsoft.com/office/drawing/2014/main" id="{FBC293A7-E656-366D-8C0D-A4B9ADB62AC3}"/>
              </a:ext>
            </a:extLst>
          </p:cNvPr>
          <p:cNvSpPr txBox="1"/>
          <p:nvPr/>
        </p:nvSpPr>
        <p:spPr>
          <a:xfrm>
            <a:off x="467544" y="5733256"/>
            <a:ext cx="8377952" cy="830997"/>
          </a:xfrm>
          <a:prstGeom prst="rect">
            <a:avLst/>
          </a:prstGeom>
          <a:noFill/>
        </p:spPr>
        <p:txBody>
          <a:bodyPr wrap="square" rtlCol="0">
            <a:spAutoFit/>
          </a:bodyPr>
          <a:lstStyle/>
          <a:p>
            <a:r>
              <a:rPr kumimoji="1" lang="ja-JP" altLang="en-US" sz="2400"/>
              <a:t>電子状態を解かず、原子の位置関係による経験的な</a:t>
            </a:r>
            <a:endParaRPr kumimoji="1" lang="en-US" altLang="ja-JP" sz="2400"/>
          </a:p>
          <a:p>
            <a:r>
              <a:rPr kumimoji="1" lang="ja-JP" altLang="en-US" sz="2400"/>
              <a:t>ポテンシャルで</a:t>
            </a:r>
            <a:r>
              <a:rPr lang="ja-JP" altLang="en-US" sz="2400"/>
              <a:t>計算する方法を</a:t>
            </a:r>
            <a:r>
              <a:rPr lang="ja-JP" altLang="en-US" sz="2400">
                <a:solidFill>
                  <a:srgbClr val="FF0000"/>
                </a:solidFill>
              </a:rPr>
              <a:t>古典分子動力学法</a:t>
            </a:r>
            <a:r>
              <a:rPr lang="ja-JP" altLang="en-US" sz="2400"/>
              <a:t>と呼ぶ</a:t>
            </a:r>
            <a:endParaRPr kumimoji="1" lang="ja-JP" altLang="en-US" sz="2400"/>
          </a:p>
        </p:txBody>
      </p:sp>
    </p:spTree>
    <p:extLst>
      <p:ext uri="{BB962C8B-B14F-4D97-AF65-F5344CB8AC3E}">
        <p14:creationId xmlns:p14="http://schemas.microsoft.com/office/powerpoint/2010/main" val="3476896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A520FBA-35FB-EBF2-C1EB-B91238D6BD30}"/>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sp>
        <p:nvSpPr>
          <p:cNvPr id="3" name="テキスト ボックス 2">
            <a:extLst>
              <a:ext uri="{FF2B5EF4-FFF2-40B4-BE49-F238E27FC236}">
                <a16:creationId xmlns:a16="http://schemas.microsoft.com/office/drawing/2014/main" id="{8B2CE3CC-1860-1133-0E43-177E0FB95058}"/>
              </a:ext>
            </a:extLst>
          </p:cNvPr>
          <p:cNvSpPr txBox="1"/>
          <p:nvPr/>
        </p:nvSpPr>
        <p:spPr>
          <a:xfrm>
            <a:off x="323528" y="1052736"/>
            <a:ext cx="7366119" cy="954107"/>
          </a:xfrm>
          <a:prstGeom prst="rect">
            <a:avLst/>
          </a:prstGeom>
          <a:noFill/>
        </p:spPr>
        <p:txBody>
          <a:bodyPr wrap="none" rtlCol="0">
            <a:spAutoFit/>
          </a:bodyPr>
          <a:lstStyle/>
          <a:p>
            <a:r>
              <a:rPr kumimoji="1" lang="ja-JP" altLang="en-US" sz="2800" dirty="0"/>
              <a:t>相互作用粒子のインデックスは連続ではない</a:t>
            </a:r>
            <a:endParaRPr kumimoji="1" lang="en-US" altLang="ja-JP" sz="2800" dirty="0"/>
          </a:p>
          <a:p>
            <a:r>
              <a:rPr lang="en-US" altLang="ja-JP" sz="2800" dirty="0"/>
              <a:t>→ 4</a:t>
            </a:r>
            <a:r>
              <a:rPr lang="ja-JP" altLang="en-US" sz="2800" dirty="0"/>
              <a:t>つのデータを</a:t>
            </a:r>
            <a:r>
              <a:rPr lang="ja-JP" altLang="en-US" sz="2800"/>
              <a:t>バラバラにレジスタに転送</a:t>
            </a:r>
            <a:endParaRPr kumimoji="1" lang="ja-JP" altLang="en-US" sz="2800" dirty="0"/>
          </a:p>
        </p:txBody>
      </p:sp>
      <p:sp>
        <p:nvSpPr>
          <p:cNvPr id="28" name="正方形/長方形 27">
            <a:extLst>
              <a:ext uri="{FF2B5EF4-FFF2-40B4-BE49-F238E27FC236}">
                <a16:creationId xmlns:a16="http://schemas.microsoft.com/office/drawing/2014/main" id="{3DB3624B-196E-3AF8-BDCD-73703BBF4F3E}"/>
              </a:ext>
            </a:extLst>
          </p:cNvPr>
          <p:cNvSpPr/>
          <p:nvPr/>
        </p:nvSpPr>
        <p:spPr>
          <a:xfrm>
            <a:off x="16916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13F553D-5833-45E4-FC18-633F416CBBBB}"/>
              </a:ext>
            </a:extLst>
          </p:cNvPr>
          <p:cNvSpPr/>
          <p:nvPr/>
        </p:nvSpPr>
        <p:spPr>
          <a:xfrm>
            <a:off x="24117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D58D28A-E0E5-BA11-E501-AF951DECD614}"/>
              </a:ext>
            </a:extLst>
          </p:cNvPr>
          <p:cNvSpPr/>
          <p:nvPr/>
        </p:nvSpPr>
        <p:spPr>
          <a:xfrm>
            <a:off x="3131840" y="270892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A4C8325-1E33-DFD2-8267-F3FDD0336273}"/>
              </a:ext>
            </a:extLst>
          </p:cNvPr>
          <p:cNvSpPr/>
          <p:nvPr/>
        </p:nvSpPr>
        <p:spPr>
          <a:xfrm>
            <a:off x="38519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3C93396-37EF-A22C-674C-070257F29C3A}"/>
              </a:ext>
            </a:extLst>
          </p:cNvPr>
          <p:cNvSpPr/>
          <p:nvPr/>
        </p:nvSpPr>
        <p:spPr>
          <a:xfrm>
            <a:off x="4572000" y="270892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8F9970E-7EB8-4272-A5E8-E9E72B8FF4C5}"/>
              </a:ext>
            </a:extLst>
          </p:cNvPr>
          <p:cNvSpPr/>
          <p:nvPr/>
        </p:nvSpPr>
        <p:spPr>
          <a:xfrm>
            <a:off x="52920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3DE2DAF1-A1EC-3B2D-8D18-6C2D18310422}"/>
              </a:ext>
            </a:extLst>
          </p:cNvPr>
          <p:cNvSpPr/>
          <p:nvPr/>
        </p:nvSpPr>
        <p:spPr>
          <a:xfrm>
            <a:off x="60121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088DD289-F37B-252C-552A-52E25D621A88}"/>
              </a:ext>
            </a:extLst>
          </p:cNvPr>
          <p:cNvSpPr/>
          <p:nvPr/>
        </p:nvSpPr>
        <p:spPr>
          <a:xfrm>
            <a:off x="6732240" y="270892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BB1E289-C01D-A96D-A109-B3B981FE005E}"/>
              </a:ext>
            </a:extLst>
          </p:cNvPr>
          <p:cNvSpPr/>
          <p:nvPr/>
        </p:nvSpPr>
        <p:spPr>
          <a:xfrm>
            <a:off x="74523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F129D4E-F706-378D-DB88-2DE0D667EFC2}"/>
              </a:ext>
            </a:extLst>
          </p:cNvPr>
          <p:cNvSpPr/>
          <p:nvPr/>
        </p:nvSpPr>
        <p:spPr>
          <a:xfrm>
            <a:off x="8172400" y="270892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8F8745E1-120A-C96F-8F26-55AB48DB8CB5}"/>
              </a:ext>
            </a:extLst>
          </p:cNvPr>
          <p:cNvSpPr/>
          <p:nvPr/>
        </p:nvSpPr>
        <p:spPr>
          <a:xfrm>
            <a:off x="1691680" y="414908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448C1A5-A73D-1979-ADE5-3FD6B6A5EE1F}"/>
              </a:ext>
            </a:extLst>
          </p:cNvPr>
          <p:cNvSpPr/>
          <p:nvPr/>
        </p:nvSpPr>
        <p:spPr>
          <a:xfrm>
            <a:off x="2411760" y="414908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20C985-34FB-1C91-26B5-74B7F340576E}"/>
              </a:ext>
            </a:extLst>
          </p:cNvPr>
          <p:cNvSpPr/>
          <p:nvPr/>
        </p:nvSpPr>
        <p:spPr>
          <a:xfrm>
            <a:off x="3131840" y="414908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79BF1FF-B896-FB56-CF93-686B682DD515}"/>
              </a:ext>
            </a:extLst>
          </p:cNvPr>
          <p:cNvSpPr/>
          <p:nvPr/>
        </p:nvSpPr>
        <p:spPr>
          <a:xfrm>
            <a:off x="3851920" y="414908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56CDE5F-50D3-119B-9CCE-FDC80A076CBD}"/>
              </a:ext>
            </a:extLst>
          </p:cNvPr>
          <p:cNvSpPr txBox="1"/>
          <p:nvPr/>
        </p:nvSpPr>
        <p:spPr>
          <a:xfrm>
            <a:off x="323528" y="2852936"/>
            <a:ext cx="1261884" cy="523220"/>
          </a:xfrm>
          <a:prstGeom prst="rect">
            <a:avLst/>
          </a:prstGeom>
          <a:noFill/>
        </p:spPr>
        <p:txBody>
          <a:bodyPr wrap="none" rtlCol="0">
            <a:spAutoFit/>
          </a:bodyPr>
          <a:lstStyle/>
          <a:p>
            <a:r>
              <a:rPr kumimoji="1" lang="ja-JP" altLang="en-US" sz="2800"/>
              <a:t>メモリ</a:t>
            </a:r>
          </a:p>
        </p:txBody>
      </p:sp>
      <p:sp>
        <p:nvSpPr>
          <p:cNvPr id="43" name="テキスト ボックス 42">
            <a:extLst>
              <a:ext uri="{FF2B5EF4-FFF2-40B4-BE49-F238E27FC236}">
                <a16:creationId xmlns:a16="http://schemas.microsoft.com/office/drawing/2014/main" id="{950A0464-6E21-F6A1-09E8-ECBE0E31AAFB}"/>
              </a:ext>
            </a:extLst>
          </p:cNvPr>
          <p:cNvSpPr txBox="1"/>
          <p:nvPr/>
        </p:nvSpPr>
        <p:spPr>
          <a:xfrm>
            <a:off x="35496" y="4221088"/>
            <a:ext cx="1620957" cy="523220"/>
          </a:xfrm>
          <a:prstGeom prst="rect">
            <a:avLst/>
          </a:prstGeom>
          <a:noFill/>
        </p:spPr>
        <p:txBody>
          <a:bodyPr wrap="none" rtlCol="0">
            <a:spAutoFit/>
          </a:bodyPr>
          <a:lstStyle/>
          <a:p>
            <a:r>
              <a:rPr kumimoji="1" lang="ja-JP" altLang="en-US" sz="2800"/>
              <a:t>レジスタ</a:t>
            </a:r>
          </a:p>
        </p:txBody>
      </p:sp>
      <p:cxnSp>
        <p:nvCxnSpPr>
          <p:cNvPr id="49" name="コネクタ: カギ線 48">
            <a:extLst>
              <a:ext uri="{FF2B5EF4-FFF2-40B4-BE49-F238E27FC236}">
                <a16:creationId xmlns:a16="http://schemas.microsoft.com/office/drawing/2014/main" id="{F8D08DB8-66C3-18C6-F283-93F145985C08}"/>
              </a:ext>
            </a:extLst>
          </p:cNvPr>
          <p:cNvCxnSpPr>
            <a:stCxn id="32" idx="2"/>
            <a:endCxn id="38" idx="0"/>
          </p:cNvCxnSpPr>
          <p:nvPr/>
        </p:nvCxnSpPr>
        <p:spPr>
          <a:xfrm rot="5400000">
            <a:off x="3131840" y="2348880"/>
            <a:ext cx="720080" cy="2880320"/>
          </a:xfrm>
          <a:prstGeom prst="bentConnector3">
            <a:avLst>
              <a:gd name="adj1" fmla="val 33758"/>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コネクタ: カギ線 50">
            <a:extLst>
              <a:ext uri="{FF2B5EF4-FFF2-40B4-BE49-F238E27FC236}">
                <a16:creationId xmlns:a16="http://schemas.microsoft.com/office/drawing/2014/main" id="{0F5D0A32-F91E-3BD6-9B01-DF59EEEDDF70}"/>
              </a:ext>
            </a:extLst>
          </p:cNvPr>
          <p:cNvCxnSpPr>
            <a:stCxn id="37" idx="2"/>
            <a:endCxn id="40" idx="0"/>
          </p:cNvCxnSpPr>
          <p:nvPr/>
        </p:nvCxnSpPr>
        <p:spPr>
          <a:xfrm rot="5400000">
            <a:off x="5652120" y="1268760"/>
            <a:ext cx="720080" cy="5040560"/>
          </a:xfrm>
          <a:prstGeom prst="bentConnector3">
            <a:avLst>
              <a:gd name="adj1" fmla="val 7510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38EBAB30-0098-9C25-022B-3028F02F5E24}"/>
              </a:ext>
            </a:extLst>
          </p:cNvPr>
          <p:cNvCxnSpPr>
            <a:stCxn id="35" idx="2"/>
            <a:endCxn id="39" idx="0"/>
          </p:cNvCxnSpPr>
          <p:nvPr/>
        </p:nvCxnSpPr>
        <p:spPr>
          <a:xfrm rot="5400000">
            <a:off x="4572000" y="1628800"/>
            <a:ext cx="720080" cy="432048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E24EA5FC-F637-1D5A-2CD2-8502157F4D27}"/>
              </a:ext>
            </a:extLst>
          </p:cNvPr>
          <p:cNvCxnSpPr>
            <a:stCxn id="30" idx="2"/>
            <a:endCxn id="41" idx="0"/>
          </p:cNvCxnSpPr>
          <p:nvPr/>
        </p:nvCxnSpPr>
        <p:spPr>
          <a:xfrm>
            <a:off x="3491880" y="3429000"/>
            <a:ext cx="720080"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F699B6-4DA6-8939-1414-FBB24F061276}"/>
              </a:ext>
            </a:extLst>
          </p:cNvPr>
          <p:cNvSpPr txBox="1"/>
          <p:nvPr/>
        </p:nvSpPr>
        <p:spPr>
          <a:xfrm>
            <a:off x="3419872" y="5589240"/>
            <a:ext cx="3262432" cy="707886"/>
          </a:xfrm>
          <a:prstGeom prst="rect">
            <a:avLst/>
          </a:prstGeom>
          <a:noFill/>
        </p:spPr>
        <p:txBody>
          <a:bodyPr wrap="none" rtlCol="0">
            <a:spAutoFit/>
          </a:bodyPr>
          <a:lstStyle/>
          <a:p>
            <a:r>
              <a:rPr kumimoji="1" lang="ja-JP" altLang="en-US" sz="4000"/>
              <a:t>滅茶苦茶遅い</a:t>
            </a:r>
          </a:p>
        </p:txBody>
      </p:sp>
      <p:sp>
        <p:nvSpPr>
          <p:cNvPr id="61" name="矢印: 右 60">
            <a:extLst>
              <a:ext uri="{FF2B5EF4-FFF2-40B4-BE49-F238E27FC236}">
                <a16:creationId xmlns:a16="http://schemas.microsoft.com/office/drawing/2014/main" id="{1968A80D-7ECA-7639-4A4E-69E76F31D3DF}"/>
              </a:ext>
            </a:extLst>
          </p:cNvPr>
          <p:cNvSpPr/>
          <p:nvPr/>
        </p:nvSpPr>
        <p:spPr>
          <a:xfrm>
            <a:off x="2339752" y="5661248"/>
            <a:ext cx="936104"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3978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15F01F-8FFC-DF3F-2176-48D8DDC5C66D}"/>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grpSp>
        <p:nvGrpSpPr>
          <p:cNvPr id="3" name="グループ化 2">
            <a:extLst>
              <a:ext uri="{FF2B5EF4-FFF2-40B4-BE49-F238E27FC236}">
                <a16:creationId xmlns:a16="http://schemas.microsoft.com/office/drawing/2014/main" id="{66229A5B-E8E8-3867-6E4C-CAB1D80E38BC}"/>
              </a:ext>
            </a:extLst>
          </p:cNvPr>
          <p:cNvGrpSpPr/>
          <p:nvPr/>
        </p:nvGrpSpPr>
        <p:grpSpPr>
          <a:xfrm>
            <a:off x="251520" y="2492896"/>
            <a:ext cx="8770791" cy="486124"/>
            <a:chOff x="1433785" y="2348880"/>
            <a:chExt cx="6344730" cy="351659"/>
          </a:xfrm>
        </p:grpSpPr>
        <p:sp>
          <p:nvSpPr>
            <p:cNvPr id="4" name="正方形/長方形 3">
              <a:extLst>
                <a:ext uri="{FF2B5EF4-FFF2-40B4-BE49-F238E27FC236}">
                  <a16:creationId xmlns:a16="http://schemas.microsoft.com/office/drawing/2014/main" id="{0EC437EF-430A-FA58-F681-9FD4BD8E1AA6}"/>
                </a:ext>
              </a:extLst>
            </p:cNvPr>
            <p:cNvSpPr/>
            <p:nvPr/>
          </p:nvSpPr>
          <p:spPr>
            <a:xfrm>
              <a:off x="1433785"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5" name="正方形/長方形 4">
              <a:extLst>
                <a:ext uri="{FF2B5EF4-FFF2-40B4-BE49-F238E27FC236}">
                  <a16:creationId xmlns:a16="http://schemas.microsoft.com/office/drawing/2014/main" id="{201FD874-DB7C-E609-3222-85AB4F2CB715}"/>
                </a:ext>
              </a:extLst>
            </p:cNvPr>
            <p:cNvSpPr/>
            <p:nvPr/>
          </p:nvSpPr>
          <p:spPr>
            <a:xfrm>
              <a:off x="1830549"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6" name="正方形/長方形 5">
              <a:extLst>
                <a:ext uri="{FF2B5EF4-FFF2-40B4-BE49-F238E27FC236}">
                  <a16:creationId xmlns:a16="http://schemas.microsoft.com/office/drawing/2014/main" id="{1FA7FA6F-6791-18AA-B291-EAFF793480EF}"/>
                </a:ext>
              </a:extLst>
            </p:cNvPr>
            <p:cNvSpPr/>
            <p:nvPr/>
          </p:nvSpPr>
          <p:spPr>
            <a:xfrm>
              <a:off x="2227312"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76468E2D-2128-16F3-8D88-9243E72C7246}"/>
                </a:ext>
              </a:extLst>
            </p:cNvPr>
            <p:cNvSpPr/>
            <p:nvPr/>
          </p:nvSpPr>
          <p:spPr>
            <a:xfrm>
              <a:off x="262407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8" name="正方形/長方形 7">
              <a:extLst>
                <a:ext uri="{FF2B5EF4-FFF2-40B4-BE49-F238E27FC236}">
                  <a16:creationId xmlns:a16="http://schemas.microsoft.com/office/drawing/2014/main" id="{0D872250-E68B-5793-3339-2CE70009219D}"/>
                </a:ext>
              </a:extLst>
            </p:cNvPr>
            <p:cNvSpPr/>
            <p:nvPr/>
          </p:nvSpPr>
          <p:spPr>
            <a:xfrm>
              <a:off x="302084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9" name="正方形/長方形 8">
              <a:extLst>
                <a:ext uri="{FF2B5EF4-FFF2-40B4-BE49-F238E27FC236}">
                  <a16:creationId xmlns:a16="http://schemas.microsoft.com/office/drawing/2014/main" id="{188DEC0E-242B-321C-651F-A33BACB2723A}"/>
                </a:ext>
              </a:extLst>
            </p:cNvPr>
            <p:cNvSpPr/>
            <p:nvPr/>
          </p:nvSpPr>
          <p:spPr>
            <a:xfrm>
              <a:off x="3417602"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0" name="正方形/長方形 9">
              <a:extLst>
                <a:ext uri="{FF2B5EF4-FFF2-40B4-BE49-F238E27FC236}">
                  <a16:creationId xmlns:a16="http://schemas.microsoft.com/office/drawing/2014/main" id="{84948E22-D3F0-BEA4-6714-A3698ADC5A18}"/>
                </a:ext>
              </a:extLst>
            </p:cNvPr>
            <p:cNvSpPr/>
            <p:nvPr/>
          </p:nvSpPr>
          <p:spPr>
            <a:xfrm>
              <a:off x="3814366"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852E2FDE-F916-4A36-F8E4-037BC1471991}"/>
                </a:ext>
              </a:extLst>
            </p:cNvPr>
            <p:cNvSpPr/>
            <p:nvPr/>
          </p:nvSpPr>
          <p:spPr>
            <a:xfrm>
              <a:off x="4211130"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A9A19957-D064-D496-9004-33FE02942E2C}"/>
                </a:ext>
              </a:extLst>
            </p:cNvPr>
            <p:cNvSpPr/>
            <p:nvPr/>
          </p:nvSpPr>
          <p:spPr>
            <a:xfrm>
              <a:off x="4607894"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6B9C781E-D6F9-2BC4-9F30-BE5C2A6DD640}"/>
                </a:ext>
              </a:extLst>
            </p:cNvPr>
            <p:cNvSpPr/>
            <p:nvPr/>
          </p:nvSpPr>
          <p:spPr>
            <a:xfrm>
              <a:off x="5004657"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08BCA478-EEA8-D654-AA09-8135CF57A1F0}"/>
                </a:ext>
              </a:extLst>
            </p:cNvPr>
            <p:cNvSpPr/>
            <p:nvPr/>
          </p:nvSpPr>
          <p:spPr>
            <a:xfrm>
              <a:off x="5397934"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15" name="正方形/長方形 14">
              <a:extLst>
                <a:ext uri="{FF2B5EF4-FFF2-40B4-BE49-F238E27FC236}">
                  <a16:creationId xmlns:a16="http://schemas.microsoft.com/office/drawing/2014/main" id="{C5E44ACD-B7A6-EC48-2819-64C60AF71D7D}"/>
                </a:ext>
              </a:extLst>
            </p:cNvPr>
            <p:cNvSpPr/>
            <p:nvPr/>
          </p:nvSpPr>
          <p:spPr>
            <a:xfrm>
              <a:off x="579469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5ED35387-5D52-6698-ED26-06716537612F}"/>
                </a:ext>
              </a:extLst>
            </p:cNvPr>
            <p:cNvSpPr/>
            <p:nvPr/>
          </p:nvSpPr>
          <p:spPr>
            <a:xfrm>
              <a:off x="619146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1EE91BA1-F2F7-EAF5-66FE-A2DA5DC722FC}"/>
                </a:ext>
              </a:extLst>
            </p:cNvPr>
            <p:cNvSpPr/>
            <p:nvPr/>
          </p:nvSpPr>
          <p:spPr>
            <a:xfrm>
              <a:off x="6588224"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0F4BCC03-BBD0-B60E-8236-446ACDE8026C}"/>
                </a:ext>
              </a:extLst>
            </p:cNvPr>
            <p:cNvSpPr/>
            <p:nvPr/>
          </p:nvSpPr>
          <p:spPr>
            <a:xfrm>
              <a:off x="6984988"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7846864D-D860-EC44-F06E-5DB315AEAD01}"/>
                </a:ext>
              </a:extLst>
            </p:cNvPr>
            <p:cNvSpPr/>
            <p:nvPr/>
          </p:nvSpPr>
          <p:spPr>
            <a:xfrm>
              <a:off x="7381751"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grpSp>
      <p:sp>
        <p:nvSpPr>
          <p:cNvPr id="20" name="テキスト ボックス 19">
            <a:extLst>
              <a:ext uri="{FF2B5EF4-FFF2-40B4-BE49-F238E27FC236}">
                <a16:creationId xmlns:a16="http://schemas.microsoft.com/office/drawing/2014/main" id="{686C4254-EEE7-0F92-BA39-3DB0372DF5E2}"/>
              </a:ext>
            </a:extLst>
          </p:cNvPr>
          <p:cNvSpPr txBox="1"/>
          <p:nvPr/>
        </p:nvSpPr>
        <p:spPr>
          <a:xfrm>
            <a:off x="179512" y="1268760"/>
            <a:ext cx="6647974" cy="954107"/>
          </a:xfrm>
          <a:prstGeom prst="rect">
            <a:avLst/>
          </a:prstGeom>
          <a:noFill/>
        </p:spPr>
        <p:txBody>
          <a:bodyPr wrap="none" rtlCol="0">
            <a:spAutoFit/>
          </a:bodyPr>
          <a:lstStyle/>
          <a:p>
            <a:r>
              <a:rPr lang="ja-JP" altLang="en-US" sz="2800"/>
              <a:t>メモリ上にデータを以下のように並べる</a:t>
            </a:r>
            <a:endParaRPr lang="en-US" altLang="ja-JP" sz="2800"/>
          </a:p>
          <a:p>
            <a:r>
              <a:rPr lang="en-US" altLang="ja-JP" sz="2800"/>
              <a:t>(</a:t>
            </a:r>
            <a:r>
              <a:rPr lang="ja-JP" altLang="en-US" sz="2800"/>
              <a:t>パディング付き</a:t>
            </a:r>
            <a:r>
              <a:rPr lang="en-US" altLang="ja-JP" sz="2800"/>
              <a:t>Array of Structure, AoS)</a:t>
            </a:r>
            <a:endParaRPr kumimoji="1" lang="ja-JP" altLang="en-US" sz="2800"/>
          </a:p>
        </p:txBody>
      </p:sp>
      <p:sp>
        <p:nvSpPr>
          <p:cNvPr id="21" name="テキスト ボックス 20">
            <a:extLst>
              <a:ext uri="{FF2B5EF4-FFF2-40B4-BE49-F238E27FC236}">
                <a16:creationId xmlns:a16="http://schemas.microsoft.com/office/drawing/2014/main" id="{809B4A60-AE09-ED78-8B09-9BA3A3742CE2}"/>
              </a:ext>
            </a:extLst>
          </p:cNvPr>
          <p:cNvSpPr txBox="1"/>
          <p:nvPr/>
        </p:nvSpPr>
        <p:spPr>
          <a:xfrm>
            <a:off x="179512" y="3429000"/>
            <a:ext cx="8568952" cy="954107"/>
          </a:xfrm>
          <a:prstGeom prst="rect">
            <a:avLst/>
          </a:prstGeom>
          <a:noFill/>
        </p:spPr>
        <p:txBody>
          <a:bodyPr wrap="square" rtlCol="0">
            <a:spAutoFit/>
          </a:bodyPr>
          <a:lstStyle/>
          <a:p>
            <a:r>
              <a:rPr kumimoji="1" lang="en-US" altLang="ja-JP" sz="2800"/>
              <a:t>3</a:t>
            </a:r>
            <a:r>
              <a:rPr kumimoji="1" lang="ja-JP" altLang="en-US" sz="2800" dirty="0"/>
              <a:t>成分のデータを</a:t>
            </a:r>
            <a:r>
              <a:rPr kumimoji="1" lang="en-US" altLang="ja-JP" sz="2800" dirty="0"/>
              <a:t>256bit</a:t>
            </a:r>
            <a:r>
              <a:rPr kumimoji="1" lang="ja-JP" altLang="en-US" sz="2800" dirty="0"/>
              <a:t>レジスタ</a:t>
            </a:r>
            <a:r>
              <a:rPr kumimoji="1" lang="ja-JP" altLang="en-US" sz="2800"/>
              <a:t>に一発ロード</a:t>
            </a:r>
            <a:r>
              <a:rPr lang="ja-JP" altLang="en-US" sz="2800"/>
              <a:t>できる</a:t>
            </a:r>
            <a:endParaRPr kumimoji="1" lang="en-US" altLang="ja-JP" sz="2800" dirty="0"/>
          </a:p>
          <a:p>
            <a:r>
              <a:rPr lang="ja-JP" altLang="en-US" sz="2800"/>
              <a:t>ただし</a:t>
            </a:r>
            <a:r>
              <a:rPr lang="en-US" altLang="ja-JP" sz="2800"/>
              <a:t>1</a:t>
            </a:r>
            <a:r>
              <a:rPr lang="ja-JP" altLang="en-US" sz="2800" dirty="0"/>
              <a:t>成分</a:t>
            </a:r>
            <a:r>
              <a:rPr lang="en-US" altLang="ja-JP" sz="2800" dirty="0"/>
              <a:t>(64bit) </a:t>
            </a:r>
            <a:r>
              <a:rPr lang="ja-JP" altLang="en-US" sz="2800" dirty="0"/>
              <a:t>は無駄になる</a:t>
            </a:r>
            <a:endParaRPr kumimoji="1" lang="ja-JP" altLang="en-US" sz="2800" dirty="0"/>
          </a:p>
        </p:txBody>
      </p:sp>
      <p:sp>
        <p:nvSpPr>
          <p:cNvPr id="27" name="正方形/長方形 26">
            <a:extLst>
              <a:ext uri="{FF2B5EF4-FFF2-40B4-BE49-F238E27FC236}">
                <a16:creationId xmlns:a16="http://schemas.microsoft.com/office/drawing/2014/main" id="{1D938CE8-8358-8B55-EC94-0F10FC4B49FB}"/>
              </a:ext>
            </a:extLst>
          </p:cNvPr>
          <p:cNvSpPr/>
          <p:nvPr/>
        </p:nvSpPr>
        <p:spPr>
          <a:xfrm>
            <a:off x="2355702"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D43E80-9005-339A-EDA6-8F2429BBBA33}"/>
              </a:ext>
            </a:extLst>
          </p:cNvPr>
          <p:cNvSpPr/>
          <p:nvPr/>
        </p:nvSpPr>
        <p:spPr>
          <a:xfrm>
            <a:off x="2904175"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29" name="正方形/長方形 28">
            <a:extLst>
              <a:ext uri="{FF2B5EF4-FFF2-40B4-BE49-F238E27FC236}">
                <a16:creationId xmlns:a16="http://schemas.microsoft.com/office/drawing/2014/main" id="{5AA16E6D-E4D0-9613-78F3-C54B6E23090E}"/>
              </a:ext>
            </a:extLst>
          </p:cNvPr>
          <p:cNvSpPr/>
          <p:nvPr/>
        </p:nvSpPr>
        <p:spPr>
          <a:xfrm>
            <a:off x="3452652"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0" name="正方形/長方形 29">
            <a:extLst>
              <a:ext uri="{FF2B5EF4-FFF2-40B4-BE49-F238E27FC236}">
                <a16:creationId xmlns:a16="http://schemas.microsoft.com/office/drawing/2014/main" id="{330A149E-2CDD-0974-925C-456CCAEF0DA4}"/>
              </a:ext>
            </a:extLst>
          </p:cNvPr>
          <p:cNvSpPr/>
          <p:nvPr/>
        </p:nvSpPr>
        <p:spPr>
          <a:xfrm>
            <a:off x="4001128"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31" name="正方形/長方形 30">
            <a:extLst>
              <a:ext uri="{FF2B5EF4-FFF2-40B4-BE49-F238E27FC236}">
                <a16:creationId xmlns:a16="http://schemas.microsoft.com/office/drawing/2014/main" id="{8DE80641-ACB2-2B1C-9D43-01341E41C632}"/>
              </a:ext>
            </a:extLst>
          </p:cNvPr>
          <p:cNvSpPr/>
          <p:nvPr/>
        </p:nvSpPr>
        <p:spPr>
          <a:xfrm>
            <a:off x="4549604"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2" name="正方形/長方形 31">
            <a:extLst>
              <a:ext uri="{FF2B5EF4-FFF2-40B4-BE49-F238E27FC236}">
                <a16:creationId xmlns:a16="http://schemas.microsoft.com/office/drawing/2014/main" id="{BD21D6A7-6EE5-9EFC-35E4-D0345226AA48}"/>
              </a:ext>
            </a:extLst>
          </p:cNvPr>
          <p:cNvSpPr/>
          <p:nvPr/>
        </p:nvSpPr>
        <p:spPr>
          <a:xfrm>
            <a:off x="5098079"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33" name="正方形/長方形 32">
            <a:extLst>
              <a:ext uri="{FF2B5EF4-FFF2-40B4-BE49-F238E27FC236}">
                <a16:creationId xmlns:a16="http://schemas.microsoft.com/office/drawing/2014/main" id="{6B69BC67-DE81-4322-9C27-EEA730A7C63F}"/>
              </a:ext>
            </a:extLst>
          </p:cNvPr>
          <p:cNvSpPr/>
          <p:nvPr/>
        </p:nvSpPr>
        <p:spPr>
          <a:xfrm>
            <a:off x="5641735"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CB29396F-95FD-E7FB-196B-B76954188D26}"/>
              </a:ext>
            </a:extLst>
          </p:cNvPr>
          <p:cNvSpPr/>
          <p:nvPr/>
        </p:nvSpPr>
        <p:spPr>
          <a:xfrm>
            <a:off x="6190209"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2B727CC3-3C0D-2E32-628B-B0B4F3811423}"/>
              </a:ext>
            </a:extLst>
          </p:cNvPr>
          <p:cNvSpPr/>
          <p:nvPr/>
        </p:nvSpPr>
        <p:spPr>
          <a:xfrm>
            <a:off x="6738685"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6253E803-09E7-E935-2088-CE92146C7D15}"/>
              </a:ext>
            </a:extLst>
          </p:cNvPr>
          <p:cNvSpPr/>
          <p:nvPr/>
        </p:nvSpPr>
        <p:spPr>
          <a:xfrm>
            <a:off x="7287161"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37" name="正方形/長方形 36">
            <a:extLst>
              <a:ext uri="{FF2B5EF4-FFF2-40B4-BE49-F238E27FC236}">
                <a16:creationId xmlns:a16="http://schemas.microsoft.com/office/drawing/2014/main" id="{3D2740FF-40A9-4748-761C-83E8E7DAE98A}"/>
              </a:ext>
            </a:extLst>
          </p:cNvPr>
          <p:cNvSpPr/>
          <p:nvPr/>
        </p:nvSpPr>
        <p:spPr>
          <a:xfrm>
            <a:off x="7835638"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8" name="正方形/長方形 37">
            <a:extLst>
              <a:ext uri="{FF2B5EF4-FFF2-40B4-BE49-F238E27FC236}">
                <a16:creationId xmlns:a16="http://schemas.microsoft.com/office/drawing/2014/main" id="{1BE58AEF-A7B2-7A6F-F66A-150EFFAB1827}"/>
              </a:ext>
            </a:extLst>
          </p:cNvPr>
          <p:cNvSpPr/>
          <p:nvPr/>
        </p:nvSpPr>
        <p:spPr>
          <a:xfrm>
            <a:off x="8384113"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9" name="正方形/長方形 38">
            <a:extLst>
              <a:ext uri="{FF2B5EF4-FFF2-40B4-BE49-F238E27FC236}">
                <a16:creationId xmlns:a16="http://schemas.microsoft.com/office/drawing/2014/main" id="{7E2E55AD-B09F-0290-BDB4-0C40E39EC2AC}"/>
              </a:ext>
            </a:extLst>
          </p:cNvPr>
          <p:cNvSpPr/>
          <p:nvPr/>
        </p:nvSpPr>
        <p:spPr>
          <a:xfrm>
            <a:off x="4538336" y="5733256"/>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40" name="正方形/長方形 39">
            <a:extLst>
              <a:ext uri="{FF2B5EF4-FFF2-40B4-BE49-F238E27FC236}">
                <a16:creationId xmlns:a16="http://schemas.microsoft.com/office/drawing/2014/main" id="{E536DB73-5189-CBDB-D708-E184312A6082}"/>
              </a:ext>
            </a:extLst>
          </p:cNvPr>
          <p:cNvSpPr/>
          <p:nvPr/>
        </p:nvSpPr>
        <p:spPr>
          <a:xfrm>
            <a:off x="5086812" y="5733256"/>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41" name="正方形/長方形 40">
            <a:extLst>
              <a:ext uri="{FF2B5EF4-FFF2-40B4-BE49-F238E27FC236}">
                <a16:creationId xmlns:a16="http://schemas.microsoft.com/office/drawing/2014/main" id="{A6EDDA9F-2C89-2459-AE48-02ED77C3D5AF}"/>
              </a:ext>
            </a:extLst>
          </p:cNvPr>
          <p:cNvSpPr/>
          <p:nvPr/>
        </p:nvSpPr>
        <p:spPr>
          <a:xfrm>
            <a:off x="5635287" y="5733256"/>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42" name="正方形/長方形 41">
            <a:extLst>
              <a:ext uri="{FF2B5EF4-FFF2-40B4-BE49-F238E27FC236}">
                <a16:creationId xmlns:a16="http://schemas.microsoft.com/office/drawing/2014/main" id="{E992E948-FC43-87A1-8DE7-BC5A5D6F1151}"/>
              </a:ext>
            </a:extLst>
          </p:cNvPr>
          <p:cNvSpPr/>
          <p:nvPr/>
        </p:nvSpPr>
        <p:spPr>
          <a:xfrm>
            <a:off x="6183764" y="5733256"/>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43" name="テキスト ボックス 42">
            <a:extLst>
              <a:ext uri="{FF2B5EF4-FFF2-40B4-BE49-F238E27FC236}">
                <a16:creationId xmlns:a16="http://schemas.microsoft.com/office/drawing/2014/main" id="{4857AD8F-C03D-5BD4-9CA2-45C616C3DF6E}"/>
              </a:ext>
            </a:extLst>
          </p:cNvPr>
          <p:cNvSpPr txBox="1"/>
          <p:nvPr/>
        </p:nvSpPr>
        <p:spPr>
          <a:xfrm>
            <a:off x="755576" y="4725144"/>
            <a:ext cx="1368152" cy="523220"/>
          </a:xfrm>
          <a:prstGeom prst="rect">
            <a:avLst/>
          </a:prstGeom>
          <a:noFill/>
        </p:spPr>
        <p:txBody>
          <a:bodyPr wrap="square" rtlCol="0">
            <a:spAutoFit/>
          </a:bodyPr>
          <a:lstStyle/>
          <a:p>
            <a:r>
              <a:rPr lang="ja-JP" altLang="en-US" sz="2800"/>
              <a:t>メモリ</a:t>
            </a:r>
            <a:endParaRPr kumimoji="1" lang="ja-JP" altLang="en-US" sz="2800"/>
          </a:p>
        </p:txBody>
      </p:sp>
      <p:sp>
        <p:nvSpPr>
          <p:cNvPr id="44" name="テキスト ボックス 43">
            <a:extLst>
              <a:ext uri="{FF2B5EF4-FFF2-40B4-BE49-F238E27FC236}">
                <a16:creationId xmlns:a16="http://schemas.microsoft.com/office/drawing/2014/main" id="{CB37F438-3E5A-9814-76FD-ACFD8EE3E0D8}"/>
              </a:ext>
            </a:extLst>
          </p:cNvPr>
          <p:cNvSpPr txBox="1"/>
          <p:nvPr/>
        </p:nvSpPr>
        <p:spPr>
          <a:xfrm>
            <a:off x="2771800" y="5733256"/>
            <a:ext cx="1656184" cy="523220"/>
          </a:xfrm>
          <a:prstGeom prst="rect">
            <a:avLst/>
          </a:prstGeom>
          <a:noFill/>
        </p:spPr>
        <p:txBody>
          <a:bodyPr wrap="square" rtlCol="0">
            <a:spAutoFit/>
          </a:bodyPr>
          <a:lstStyle/>
          <a:p>
            <a:r>
              <a:rPr kumimoji="1" lang="ja-JP" altLang="en-US" sz="2800"/>
              <a:t>レジスタ</a:t>
            </a:r>
          </a:p>
        </p:txBody>
      </p:sp>
      <p:cxnSp>
        <p:nvCxnSpPr>
          <p:cNvPr id="47" name="直線矢印コネクタ 46">
            <a:extLst>
              <a:ext uri="{FF2B5EF4-FFF2-40B4-BE49-F238E27FC236}">
                <a16:creationId xmlns:a16="http://schemas.microsoft.com/office/drawing/2014/main" id="{DA77B605-4866-D14F-19F5-E3BD2084DDD4}"/>
              </a:ext>
            </a:extLst>
          </p:cNvPr>
          <p:cNvCxnSpPr>
            <a:cxnSpLocks/>
          </p:cNvCxnSpPr>
          <p:nvPr/>
        </p:nvCxnSpPr>
        <p:spPr>
          <a:xfrm>
            <a:off x="6444208"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5EF4CC88-1A38-B7D7-99AB-47D0693B9833}"/>
              </a:ext>
            </a:extLst>
          </p:cNvPr>
          <p:cNvCxnSpPr>
            <a:cxnSpLocks/>
          </p:cNvCxnSpPr>
          <p:nvPr/>
        </p:nvCxnSpPr>
        <p:spPr>
          <a:xfrm>
            <a:off x="5910676"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1BAE368-4A00-B039-2F57-905E2653DFB3}"/>
              </a:ext>
            </a:extLst>
          </p:cNvPr>
          <p:cNvCxnSpPr>
            <a:cxnSpLocks/>
          </p:cNvCxnSpPr>
          <p:nvPr/>
        </p:nvCxnSpPr>
        <p:spPr>
          <a:xfrm>
            <a:off x="5385354"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AD141FF2-25A6-FA85-308C-C2B6F536640E}"/>
              </a:ext>
            </a:extLst>
          </p:cNvPr>
          <p:cNvCxnSpPr>
            <a:cxnSpLocks/>
          </p:cNvCxnSpPr>
          <p:nvPr/>
        </p:nvCxnSpPr>
        <p:spPr>
          <a:xfrm>
            <a:off x="4809290"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942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73C54D-15C6-0557-951F-76D4FD4112CB}"/>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sp>
        <p:nvSpPr>
          <p:cNvPr id="5" name="正方形/長方形 4">
            <a:extLst>
              <a:ext uri="{FF2B5EF4-FFF2-40B4-BE49-F238E27FC236}">
                <a16:creationId xmlns:a16="http://schemas.microsoft.com/office/drawing/2014/main" id="{F529E79C-BBDC-1251-8C1D-DE43AC908793}"/>
              </a:ext>
            </a:extLst>
          </p:cNvPr>
          <p:cNvSpPr/>
          <p:nvPr/>
        </p:nvSpPr>
        <p:spPr>
          <a:xfrm>
            <a:off x="1509502" y="1484784"/>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6" name="正方形/長方形 5">
            <a:extLst>
              <a:ext uri="{FF2B5EF4-FFF2-40B4-BE49-F238E27FC236}">
                <a16:creationId xmlns:a16="http://schemas.microsoft.com/office/drawing/2014/main" id="{427206E4-3307-FAB3-48A5-29D67E4CF55B}"/>
              </a:ext>
            </a:extLst>
          </p:cNvPr>
          <p:cNvSpPr/>
          <p:nvPr/>
        </p:nvSpPr>
        <p:spPr>
          <a:xfrm>
            <a:off x="1906264" y="1484784"/>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7" name="正方形/長方形 6">
            <a:extLst>
              <a:ext uri="{FF2B5EF4-FFF2-40B4-BE49-F238E27FC236}">
                <a16:creationId xmlns:a16="http://schemas.microsoft.com/office/drawing/2014/main" id="{9A4F3BF9-2B99-C3F0-6FDB-D6DC73002C21}"/>
              </a:ext>
            </a:extLst>
          </p:cNvPr>
          <p:cNvSpPr/>
          <p:nvPr/>
        </p:nvSpPr>
        <p:spPr>
          <a:xfrm>
            <a:off x="2303028" y="1484784"/>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8" name="正方形/長方形 7">
            <a:extLst>
              <a:ext uri="{FF2B5EF4-FFF2-40B4-BE49-F238E27FC236}">
                <a16:creationId xmlns:a16="http://schemas.microsoft.com/office/drawing/2014/main" id="{D4E4DD3D-E500-D52A-2C1B-06463AC139AF}"/>
              </a:ext>
            </a:extLst>
          </p:cNvPr>
          <p:cNvSpPr/>
          <p:nvPr/>
        </p:nvSpPr>
        <p:spPr>
          <a:xfrm>
            <a:off x="2699792" y="1484784"/>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9" name="テキスト ボックス 8">
            <a:extLst>
              <a:ext uri="{FF2B5EF4-FFF2-40B4-BE49-F238E27FC236}">
                <a16:creationId xmlns:a16="http://schemas.microsoft.com/office/drawing/2014/main" id="{C4223C31-F88D-BA8A-EACC-53B9B9C489BD}"/>
              </a:ext>
            </a:extLst>
          </p:cNvPr>
          <p:cNvSpPr txBox="1"/>
          <p:nvPr/>
        </p:nvSpPr>
        <p:spPr>
          <a:xfrm>
            <a:off x="755576" y="1484784"/>
            <a:ext cx="756938" cy="400110"/>
          </a:xfrm>
          <a:prstGeom prst="rect">
            <a:avLst/>
          </a:prstGeom>
          <a:noFill/>
        </p:spPr>
        <p:txBody>
          <a:bodyPr wrap="none" rtlCol="0">
            <a:spAutoFit/>
          </a:bodyPr>
          <a:lstStyle/>
          <a:p>
            <a:r>
              <a:rPr kumimoji="1" lang="en-US" altLang="ja-JP" sz="2000" dirty="0"/>
              <a:t>i</a:t>
            </a:r>
            <a:r>
              <a:rPr kumimoji="1" lang="ja-JP" altLang="en-US" sz="2000" dirty="0"/>
              <a:t>粒子</a:t>
            </a:r>
          </a:p>
        </p:txBody>
      </p:sp>
      <p:sp>
        <p:nvSpPr>
          <p:cNvPr id="10" name="正方形/長方形 9">
            <a:extLst>
              <a:ext uri="{FF2B5EF4-FFF2-40B4-BE49-F238E27FC236}">
                <a16:creationId xmlns:a16="http://schemas.microsoft.com/office/drawing/2014/main" id="{F862E61E-2484-1C14-9D7F-F1F0D0902456}"/>
              </a:ext>
            </a:extLst>
          </p:cNvPr>
          <p:cNvSpPr/>
          <p:nvPr/>
        </p:nvSpPr>
        <p:spPr>
          <a:xfrm>
            <a:off x="1509502" y="206084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1" name="正方形/長方形 10">
            <a:extLst>
              <a:ext uri="{FF2B5EF4-FFF2-40B4-BE49-F238E27FC236}">
                <a16:creationId xmlns:a16="http://schemas.microsoft.com/office/drawing/2014/main" id="{FC152DB6-8AFD-DA6E-6703-4318AC7B47DF}"/>
              </a:ext>
            </a:extLst>
          </p:cNvPr>
          <p:cNvSpPr/>
          <p:nvPr/>
        </p:nvSpPr>
        <p:spPr>
          <a:xfrm>
            <a:off x="1906264" y="206084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12" name="正方形/長方形 11">
            <a:extLst>
              <a:ext uri="{FF2B5EF4-FFF2-40B4-BE49-F238E27FC236}">
                <a16:creationId xmlns:a16="http://schemas.microsoft.com/office/drawing/2014/main" id="{27A34AD8-72AF-EF51-E9AF-5D4ADEE258C3}"/>
              </a:ext>
            </a:extLst>
          </p:cNvPr>
          <p:cNvSpPr/>
          <p:nvPr/>
        </p:nvSpPr>
        <p:spPr>
          <a:xfrm>
            <a:off x="2303028" y="206084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13" name="正方形/長方形 12">
            <a:extLst>
              <a:ext uri="{FF2B5EF4-FFF2-40B4-BE49-F238E27FC236}">
                <a16:creationId xmlns:a16="http://schemas.microsoft.com/office/drawing/2014/main" id="{17609FE6-DD51-2980-0908-27DF7ADB965B}"/>
              </a:ext>
            </a:extLst>
          </p:cNvPr>
          <p:cNvSpPr/>
          <p:nvPr/>
        </p:nvSpPr>
        <p:spPr>
          <a:xfrm>
            <a:off x="2699792" y="206084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14" name="テキスト ボックス 13">
            <a:extLst>
              <a:ext uri="{FF2B5EF4-FFF2-40B4-BE49-F238E27FC236}">
                <a16:creationId xmlns:a16="http://schemas.microsoft.com/office/drawing/2014/main" id="{F0CD6489-0033-09D7-E733-CC4EA96F0C43}"/>
              </a:ext>
            </a:extLst>
          </p:cNvPr>
          <p:cNvSpPr txBox="1"/>
          <p:nvPr/>
        </p:nvSpPr>
        <p:spPr>
          <a:xfrm>
            <a:off x="539552" y="2060848"/>
            <a:ext cx="894797" cy="400110"/>
          </a:xfrm>
          <a:prstGeom prst="rect">
            <a:avLst/>
          </a:prstGeom>
          <a:noFill/>
        </p:spPr>
        <p:txBody>
          <a:bodyPr wrap="none" rtlCol="0">
            <a:spAutoFit/>
          </a:bodyPr>
          <a:lstStyle/>
          <a:p>
            <a:r>
              <a:rPr lang="en-US" altLang="ja-JP" sz="2000" dirty="0"/>
              <a:t>- j</a:t>
            </a:r>
            <a:r>
              <a:rPr kumimoji="1" lang="ja-JP" altLang="en-US" sz="2000" dirty="0"/>
              <a:t>粒子</a:t>
            </a:r>
          </a:p>
        </p:txBody>
      </p:sp>
      <p:cxnSp>
        <p:nvCxnSpPr>
          <p:cNvPr id="15" name="直線コネクタ 14">
            <a:extLst>
              <a:ext uri="{FF2B5EF4-FFF2-40B4-BE49-F238E27FC236}">
                <a16:creationId xmlns:a16="http://schemas.microsoft.com/office/drawing/2014/main" id="{2A15D057-ECA0-DEBA-545B-A907BD877E7F}"/>
              </a:ext>
            </a:extLst>
          </p:cNvPr>
          <p:cNvCxnSpPr/>
          <p:nvPr/>
        </p:nvCxnSpPr>
        <p:spPr>
          <a:xfrm flipH="1">
            <a:off x="611560" y="2564904"/>
            <a:ext cx="2952328" cy="0"/>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9065E381-3527-7FB1-C11B-18A8D9FAE316}"/>
              </a:ext>
            </a:extLst>
          </p:cNvPr>
          <p:cNvSpPr/>
          <p:nvPr/>
        </p:nvSpPr>
        <p:spPr>
          <a:xfrm>
            <a:off x="1509502" y="278092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7" name="正方形/長方形 16">
            <a:extLst>
              <a:ext uri="{FF2B5EF4-FFF2-40B4-BE49-F238E27FC236}">
                <a16:creationId xmlns:a16="http://schemas.microsoft.com/office/drawing/2014/main" id="{A454F244-B127-ED62-BB9B-35B3E1B28319}"/>
              </a:ext>
            </a:extLst>
          </p:cNvPr>
          <p:cNvSpPr/>
          <p:nvPr/>
        </p:nvSpPr>
        <p:spPr>
          <a:xfrm>
            <a:off x="1906264" y="278092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a:t>
            </a:r>
            <a:endParaRPr kumimoji="1" lang="ja-JP" altLang="en-US" sz="1100" dirty="0">
              <a:solidFill>
                <a:schemeClr val="tx1"/>
              </a:solidFill>
            </a:endParaRPr>
          </a:p>
        </p:txBody>
      </p:sp>
      <p:sp>
        <p:nvSpPr>
          <p:cNvPr id="18" name="正方形/長方形 17">
            <a:extLst>
              <a:ext uri="{FF2B5EF4-FFF2-40B4-BE49-F238E27FC236}">
                <a16:creationId xmlns:a16="http://schemas.microsoft.com/office/drawing/2014/main" id="{A8640536-E39C-7992-7451-48333EFA5A44}"/>
              </a:ext>
            </a:extLst>
          </p:cNvPr>
          <p:cNvSpPr/>
          <p:nvPr/>
        </p:nvSpPr>
        <p:spPr>
          <a:xfrm>
            <a:off x="2303028" y="278092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a:t>
            </a:r>
            <a:endParaRPr kumimoji="1" lang="ja-JP" altLang="en-US" sz="1100" dirty="0">
              <a:solidFill>
                <a:schemeClr val="tx1"/>
              </a:solidFill>
            </a:endParaRPr>
          </a:p>
        </p:txBody>
      </p:sp>
      <p:sp>
        <p:nvSpPr>
          <p:cNvPr id="19" name="正方形/長方形 18">
            <a:extLst>
              <a:ext uri="{FF2B5EF4-FFF2-40B4-BE49-F238E27FC236}">
                <a16:creationId xmlns:a16="http://schemas.microsoft.com/office/drawing/2014/main" id="{06C75DE1-440E-71A0-072E-A05038FAC0A9}"/>
              </a:ext>
            </a:extLst>
          </p:cNvPr>
          <p:cNvSpPr/>
          <p:nvPr/>
        </p:nvSpPr>
        <p:spPr>
          <a:xfrm>
            <a:off x="2699792" y="278092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a:t>
            </a:r>
            <a:endParaRPr kumimoji="1" lang="ja-JP" altLang="en-US" sz="1100" dirty="0">
              <a:solidFill>
                <a:schemeClr val="tx1"/>
              </a:solidFill>
            </a:endParaRPr>
          </a:p>
        </p:txBody>
      </p:sp>
      <p:sp>
        <p:nvSpPr>
          <p:cNvPr id="20" name="テキスト ボックス 19">
            <a:extLst>
              <a:ext uri="{FF2B5EF4-FFF2-40B4-BE49-F238E27FC236}">
                <a16:creationId xmlns:a16="http://schemas.microsoft.com/office/drawing/2014/main" id="{9764E499-143D-D6D7-7F79-D5C2173D8764}"/>
              </a:ext>
            </a:extLst>
          </p:cNvPr>
          <p:cNvSpPr txBox="1"/>
          <p:nvPr/>
        </p:nvSpPr>
        <p:spPr>
          <a:xfrm>
            <a:off x="179512" y="2780928"/>
            <a:ext cx="1210588" cy="400110"/>
          </a:xfrm>
          <a:prstGeom prst="rect">
            <a:avLst/>
          </a:prstGeom>
          <a:noFill/>
        </p:spPr>
        <p:txBody>
          <a:bodyPr wrap="none" rtlCol="0">
            <a:spAutoFit/>
          </a:bodyPr>
          <a:lstStyle/>
          <a:p>
            <a:r>
              <a:rPr kumimoji="1" lang="ja-JP" altLang="en-US" sz="2000" dirty="0"/>
              <a:t>相対座標</a:t>
            </a:r>
          </a:p>
        </p:txBody>
      </p:sp>
      <p:sp>
        <p:nvSpPr>
          <p:cNvPr id="21" name="正方形/長方形 20">
            <a:extLst>
              <a:ext uri="{FF2B5EF4-FFF2-40B4-BE49-F238E27FC236}">
                <a16:creationId xmlns:a16="http://schemas.microsoft.com/office/drawing/2014/main" id="{69402ABC-59AD-24FE-1570-0E38F2C3FF75}"/>
              </a:ext>
            </a:extLst>
          </p:cNvPr>
          <p:cNvSpPr/>
          <p:nvPr/>
        </p:nvSpPr>
        <p:spPr>
          <a:xfrm>
            <a:off x="5613958" y="1349149"/>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2" name="正方形/長方形 21">
            <a:extLst>
              <a:ext uri="{FF2B5EF4-FFF2-40B4-BE49-F238E27FC236}">
                <a16:creationId xmlns:a16="http://schemas.microsoft.com/office/drawing/2014/main" id="{EE0FFB41-C6A5-8989-5671-C37DAB306D36}"/>
              </a:ext>
            </a:extLst>
          </p:cNvPr>
          <p:cNvSpPr/>
          <p:nvPr/>
        </p:nvSpPr>
        <p:spPr>
          <a:xfrm>
            <a:off x="6010720" y="1349149"/>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23" name="正方形/長方形 22">
            <a:extLst>
              <a:ext uri="{FF2B5EF4-FFF2-40B4-BE49-F238E27FC236}">
                <a16:creationId xmlns:a16="http://schemas.microsoft.com/office/drawing/2014/main" id="{0788577D-9A84-D02C-9F16-880EA261EF68}"/>
              </a:ext>
            </a:extLst>
          </p:cNvPr>
          <p:cNvSpPr/>
          <p:nvPr/>
        </p:nvSpPr>
        <p:spPr>
          <a:xfrm>
            <a:off x="6407484" y="1349149"/>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24" name="正方形/長方形 23">
            <a:extLst>
              <a:ext uri="{FF2B5EF4-FFF2-40B4-BE49-F238E27FC236}">
                <a16:creationId xmlns:a16="http://schemas.microsoft.com/office/drawing/2014/main" id="{4BCBEEC0-0DEA-10E8-A05B-57A89C34D8EA}"/>
              </a:ext>
            </a:extLst>
          </p:cNvPr>
          <p:cNvSpPr/>
          <p:nvPr/>
        </p:nvSpPr>
        <p:spPr>
          <a:xfrm>
            <a:off x="6804248" y="1349149"/>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25" name="正方形/長方形 24">
            <a:extLst>
              <a:ext uri="{FF2B5EF4-FFF2-40B4-BE49-F238E27FC236}">
                <a16:creationId xmlns:a16="http://schemas.microsoft.com/office/drawing/2014/main" id="{E5F84986-5E88-6EB3-2F4C-34D8B990BCFF}"/>
              </a:ext>
            </a:extLst>
          </p:cNvPr>
          <p:cNvSpPr/>
          <p:nvPr/>
        </p:nvSpPr>
        <p:spPr>
          <a:xfrm>
            <a:off x="5613958" y="1853205"/>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6" name="正方形/長方形 25">
            <a:extLst>
              <a:ext uri="{FF2B5EF4-FFF2-40B4-BE49-F238E27FC236}">
                <a16:creationId xmlns:a16="http://schemas.microsoft.com/office/drawing/2014/main" id="{48A060FD-ECD5-4FED-7B4E-81EC2AAE27AB}"/>
              </a:ext>
            </a:extLst>
          </p:cNvPr>
          <p:cNvSpPr/>
          <p:nvPr/>
        </p:nvSpPr>
        <p:spPr>
          <a:xfrm>
            <a:off x="6010720" y="1853205"/>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27" name="正方形/長方形 26">
            <a:extLst>
              <a:ext uri="{FF2B5EF4-FFF2-40B4-BE49-F238E27FC236}">
                <a16:creationId xmlns:a16="http://schemas.microsoft.com/office/drawing/2014/main" id="{55D197B7-9E77-66B3-439D-B4A9776FF5CA}"/>
              </a:ext>
            </a:extLst>
          </p:cNvPr>
          <p:cNvSpPr/>
          <p:nvPr/>
        </p:nvSpPr>
        <p:spPr>
          <a:xfrm>
            <a:off x="6407484" y="1853205"/>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28" name="正方形/長方形 27">
            <a:extLst>
              <a:ext uri="{FF2B5EF4-FFF2-40B4-BE49-F238E27FC236}">
                <a16:creationId xmlns:a16="http://schemas.microsoft.com/office/drawing/2014/main" id="{30293DB7-FED7-358D-4007-00B8CD345C13}"/>
              </a:ext>
            </a:extLst>
          </p:cNvPr>
          <p:cNvSpPr/>
          <p:nvPr/>
        </p:nvSpPr>
        <p:spPr>
          <a:xfrm>
            <a:off x="6804248" y="1853205"/>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29" name="正方形/長方形 28">
            <a:extLst>
              <a:ext uri="{FF2B5EF4-FFF2-40B4-BE49-F238E27FC236}">
                <a16:creationId xmlns:a16="http://schemas.microsoft.com/office/drawing/2014/main" id="{27891227-8061-3273-22FF-27839CD16538}"/>
              </a:ext>
            </a:extLst>
          </p:cNvPr>
          <p:cNvSpPr/>
          <p:nvPr/>
        </p:nvSpPr>
        <p:spPr>
          <a:xfrm>
            <a:off x="5613958" y="2357261"/>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0" name="正方形/長方形 29">
            <a:extLst>
              <a:ext uri="{FF2B5EF4-FFF2-40B4-BE49-F238E27FC236}">
                <a16:creationId xmlns:a16="http://schemas.microsoft.com/office/drawing/2014/main" id="{DC76A9AF-B909-5075-4D0E-6E2FDF4E9787}"/>
              </a:ext>
            </a:extLst>
          </p:cNvPr>
          <p:cNvSpPr/>
          <p:nvPr/>
        </p:nvSpPr>
        <p:spPr>
          <a:xfrm>
            <a:off x="6010720" y="2357261"/>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31" name="正方形/長方形 30">
            <a:extLst>
              <a:ext uri="{FF2B5EF4-FFF2-40B4-BE49-F238E27FC236}">
                <a16:creationId xmlns:a16="http://schemas.microsoft.com/office/drawing/2014/main" id="{C6905709-CDE9-9FC5-CC17-F9F95951297D}"/>
              </a:ext>
            </a:extLst>
          </p:cNvPr>
          <p:cNvSpPr/>
          <p:nvPr/>
        </p:nvSpPr>
        <p:spPr>
          <a:xfrm>
            <a:off x="6407484" y="2357261"/>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32" name="正方形/長方形 31">
            <a:extLst>
              <a:ext uri="{FF2B5EF4-FFF2-40B4-BE49-F238E27FC236}">
                <a16:creationId xmlns:a16="http://schemas.microsoft.com/office/drawing/2014/main" id="{F695016B-5E53-EADF-85A5-1EFE4D12B039}"/>
              </a:ext>
            </a:extLst>
          </p:cNvPr>
          <p:cNvSpPr/>
          <p:nvPr/>
        </p:nvSpPr>
        <p:spPr>
          <a:xfrm>
            <a:off x="6804248" y="23572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33" name="正方形/長方形 32">
            <a:extLst>
              <a:ext uri="{FF2B5EF4-FFF2-40B4-BE49-F238E27FC236}">
                <a16:creationId xmlns:a16="http://schemas.microsoft.com/office/drawing/2014/main" id="{F0607EA3-B026-ABA1-2A6A-1BC3E8203963}"/>
              </a:ext>
            </a:extLst>
          </p:cNvPr>
          <p:cNvSpPr/>
          <p:nvPr/>
        </p:nvSpPr>
        <p:spPr>
          <a:xfrm>
            <a:off x="5613958" y="2861317"/>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4" name="正方形/長方形 33">
            <a:extLst>
              <a:ext uri="{FF2B5EF4-FFF2-40B4-BE49-F238E27FC236}">
                <a16:creationId xmlns:a16="http://schemas.microsoft.com/office/drawing/2014/main" id="{FBA9F849-C194-5E67-7A95-2E4212BE9498}"/>
              </a:ext>
            </a:extLst>
          </p:cNvPr>
          <p:cNvSpPr/>
          <p:nvPr/>
        </p:nvSpPr>
        <p:spPr>
          <a:xfrm>
            <a:off x="6010720" y="2861317"/>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35" name="正方形/長方形 34">
            <a:extLst>
              <a:ext uri="{FF2B5EF4-FFF2-40B4-BE49-F238E27FC236}">
                <a16:creationId xmlns:a16="http://schemas.microsoft.com/office/drawing/2014/main" id="{65C4B9D9-FCC2-303B-2C8A-4A5D89058C48}"/>
              </a:ext>
            </a:extLst>
          </p:cNvPr>
          <p:cNvSpPr/>
          <p:nvPr/>
        </p:nvSpPr>
        <p:spPr>
          <a:xfrm>
            <a:off x="6407484" y="28613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36" name="正方形/長方形 35">
            <a:extLst>
              <a:ext uri="{FF2B5EF4-FFF2-40B4-BE49-F238E27FC236}">
                <a16:creationId xmlns:a16="http://schemas.microsoft.com/office/drawing/2014/main" id="{30053901-778C-84AD-A303-22FAE40CFB83}"/>
              </a:ext>
            </a:extLst>
          </p:cNvPr>
          <p:cNvSpPr/>
          <p:nvPr/>
        </p:nvSpPr>
        <p:spPr>
          <a:xfrm>
            <a:off x="6804248" y="2861317"/>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37" name="右矢印 42">
            <a:extLst>
              <a:ext uri="{FF2B5EF4-FFF2-40B4-BE49-F238E27FC236}">
                <a16:creationId xmlns:a16="http://schemas.microsoft.com/office/drawing/2014/main" id="{0F6F66DE-1299-CA7A-2615-D2C5F8C8BDC8}"/>
              </a:ext>
            </a:extLst>
          </p:cNvPr>
          <p:cNvSpPr/>
          <p:nvPr/>
        </p:nvSpPr>
        <p:spPr>
          <a:xfrm>
            <a:off x="4283968" y="1988840"/>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8FC6D06F-F05D-1419-2192-EE4D3AFE1D09}"/>
              </a:ext>
            </a:extLst>
          </p:cNvPr>
          <p:cNvSpPr txBox="1"/>
          <p:nvPr/>
        </p:nvSpPr>
        <p:spPr>
          <a:xfrm>
            <a:off x="3707904" y="1412776"/>
            <a:ext cx="1556836" cy="400110"/>
          </a:xfrm>
          <a:prstGeom prst="rect">
            <a:avLst/>
          </a:prstGeom>
          <a:noFill/>
        </p:spPr>
        <p:txBody>
          <a:bodyPr wrap="none" rtlCol="0">
            <a:spAutoFit/>
          </a:bodyPr>
          <a:lstStyle/>
          <a:p>
            <a:r>
              <a:rPr kumimoji="1" lang="en-US" altLang="ja-JP" sz="2000" dirty="0"/>
              <a:t>4</a:t>
            </a:r>
            <a:r>
              <a:rPr kumimoji="1" lang="ja-JP" altLang="en-US" sz="2000" dirty="0"/>
              <a:t>ペア分計算</a:t>
            </a:r>
          </a:p>
        </p:txBody>
      </p:sp>
      <p:sp>
        <p:nvSpPr>
          <p:cNvPr id="39" name="正方形/長方形 38">
            <a:extLst>
              <a:ext uri="{FF2B5EF4-FFF2-40B4-BE49-F238E27FC236}">
                <a16:creationId xmlns:a16="http://schemas.microsoft.com/office/drawing/2014/main" id="{8B8D32C4-AEDC-6576-A50C-03718396D324}"/>
              </a:ext>
            </a:extLst>
          </p:cNvPr>
          <p:cNvSpPr/>
          <p:nvPr/>
        </p:nvSpPr>
        <p:spPr>
          <a:xfrm>
            <a:off x="2483768"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40" name="正方形/長方形 39">
            <a:extLst>
              <a:ext uri="{FF2B5EF4-FFF2-40B4-BE49-F238E27FC236}">
                <a16:creationId xmlns:a16="http://schemas.microsoft.com/office/drawing/2014/main" id="{EDB60724-B2B2-3D49-F3C6-8AEEEB797171}"/>
              </a:ext>
            </a:extLst>
          </p:cNvPr>
          <p:cNvSpPr/>
          <p:nvPr/>
        </p:nvSpPr>
        <p:spPr>
          <a:xfrm>
            <a:off x="2087964"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41" name="正方形/長方形 40">
            <a:extLst>
              <a:ext uri="{FF2B5EF4-FFF2-40B4-BE49-F238E27FC236}">
                <a16:creationId xmlns:a16="http://schemas.microsoft.com/office/drawing/2014/main" id="{81371D3B-C5AD-903A-5D28-DFE2426623C4}"/>
              </a:ext>
            </a:extLst>
          </p:cNvPr>
          <p:cNvSpPr/>
          <p:nvPr/>
        </p:nvSpPr>
        <p:spPr>
          <a:xfrm>
            <a:off x="1692160"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42" name="正方形/長方形 41">
            <a:extLst>
              <a:ext uri="{FF2B5EF4-FFF2-40B4-BE49-F238E27FC236}">
                <a16:creationId xmlns:a16="http://schemas.microsoft.com/office/drawing/2014/main" id="{2519DB74-4563-06FF-CB21-25FE68347DAE}"/>
              </a:ext>
            </a:extLst>
          </p:cNvPr>
          <p:cNvSpPr/>
          <p:nvPr/>
        </p:nvSpPr>
        <p:spPr>
          <a:xfrm>
            <a:off x="1296356"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43" name="正方形/長方形 42">
            <a:extLst>
              <a:ext uri="{FF2B5EF4-FFF2-40B4-BE49-F238E27FC236}">
                <a16:creationId xmlns:a16="http://schemas.microsoft.com/office/drawing/2014/main" id="{ED6E63C7-F019-826C-CD0F-D98B708933D0}"/>
              </a:ext>
            </a:extLst>
          </p:cNvPr>
          <p:cNvSpPr/>
          <p:nvPr/>
        </p:nvSpPr>
        <p:spPr>
          <a:xfrm>
            <a:off x="2483768"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44" name="正方形/長方形 43">
            <a:extLst>
              <a:ext uri="{FF2B5EF4-FFF2-40B4-BE49-F238E27FC236}">
                <a16:creationId xmlns:a16="http://schemas.microsoft.com/office/drawing/2014/main" id="{9FC7CFC3-59CC-8D40-9F8A-711AAE066071}"/>
              </a:ext>
            </a:extLst>
          </p:cNvPr>
          <p:cNvSpPr/>
          <p:nvPr/>
        </p:nvSpPr>
        <p:spPr>
          <a:xfrm>
            <a:off x="2087964"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45" name="正方形/長方形 44">
            <a:extLst>
              <a:ext uri="{FF2B5EF4-FFF2-40B4-BE49-F238E27FC236}">
                <a16:creationId xmlns:a16="http://schemas.microsoft.com/office/drawing/2014/main" id="{8402C8DF-B2DF-00D9-1B40-DA394838785D}"/>
              </a:ext>
            </a:extLst>
          </p:cNvPr>
          <p:cNvSpPr/>
          <p:nvPr/>
        </p:nvSpPr>
        <p:spPr>
          <a:xfrm>
            <a:off x="1692160"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46" name="正方形/長方形 45">
            <a:extLst>
              <a:ext uri="{FF2B5EF4-FFF2-40B4-BE49-F238E27FC236}">
                <a16:creationId xmlns:a16="http://schemas.microsoft.com/office/drawing/2014/main" id="{CBF463C2-59AA-05B3-EA33-23F88E8F8C1A}"/>
              </a:ext>
            </a:extLst>
          </p:cNvPr>
          <p:cNvSpPr/>
          <p:nvPr/>
        </p:nvSpPr>
        <p:spPr>
          <a:xfrm>
            <a:off x="1296356"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47" name="正方形/長方形 46">
            <a:extLst>
              <a:ext uri="{FF2B5EF4-FFF2-40B4-BE49-F238E27FC236}">
                <a16:creationId xmlns:a16="http://schemas.microsoft.com/office/drawing/2014/main" id="{6243FCA8-DADB-F39A-CBC2-A6D0896988C4}"/>
              </a:ext>
            </a:extLst>
          </p:cNvPr>
          <p:cNvSpPr/>
          <p:nvPr/>
        </p:nvSpPr>
        <p:spPr>
          <a:xfrm>
            <a:off x="2483768"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48" name="正方形/長方形 47">
            <a:extLst>
              <a:ext uri="{FF2B5EF4-FFF2-40B4-BE49-F238E27FC236}">
                <a16:creationId xmlns:a16="http://schemas.microsoft.com/office/drawing/2014/main" id="{27F09D53-A32A-7C41-5D14-77AF1B074F93}"/>
              </a:ext>
            </a:extLst>
          </p:cNvPr>
          <p:cNvSpPr/>
          <p:nvPr/>
        </p:nvSpPr>
        <p:spPr>
          <a:xfrm>
            <a:off x="2087964"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49" name="正方形/長方形 48">
            <a:extLst>
              <a:ext uri="{FF2B5EF4-FFF2-40B4-BE49-F238E27FC236}">
                <a16:creationId xmlns:a16="http://schemas.microsoft.com/office/drawing/2014/main" id="{16F26641-2511-9F24-8A9C-C3F6ABC6CDFD}"/>
              </a:ext>
            </a:extLst>
          </p:cNvPr>
          <p:cNvSpPr/>
          <p:nvPr/>
        </p:nvSpPr>
        <p:spPr>
          <a:xfrm>
            <a:off x="1692160"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50" name="正方形/長方形 49">
            <a:extLst>
              <a:ext uri="{FF2B5EF4-FFF2-40B4-BE49-F238E27FC236}">
                <a16:creationId xmlns:a16="http://schemas.microsoft.com/office/drawing/2014/main" id="{9DC1546B-E8B4-65B1-D5E0-EB907AAC8FCA}"/>
              </a:ext>
            </a:extLst>
          </p:cNvPr>
          <p:cNvSpPr/>
          <p:nvPr/>
        </p:nvSpPr>
        <p:spPr>
          <a:xfrm>
            <a:off x="1296356"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51" name="右矢印 56">
            <a:extLst>
              <a:ext uri="{FF2B5EF4-FFF2-40B4-BE49-F238E27FC236}">
                <a16:creationId xmlns:a16="http://schemas.microsoft.com/office/drawing/2014/main" id="{747263EE-44A7-3A04-41E9-F7887A5A2E07}"/>
              </a:ext>
            </a:extLst>
          </p:cNvPr>
          <p:cNvSpPr/>
          <p:nvPr/>
        </p:nvSpPr>
        <p:spPr>
          <a:xfrm rot="8100000">
            <a:off x="3701186" y="3210434"/>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2" name="テキスト ボックス 51">
            <a:extLst>
              <a:ext uri="{FF2B5EF4-FFF2-40B4-BE49-F238E27FC236}">
                <a16:creationId xmlns:a16="http://schemas.microsoft.com/office/drawing/2014/main" id="{A0966ADD-5CAE-708A-B95A-F52E3940B9CE}"/>
              </a:ext>
            </a:extLst>
          </p:cNvPr>
          <p:cNvSpPr txBox="1"/>
          <p:nvPr/>
        </p:nvSpPr>
        <p:spPr>
          <a:xfrm>
            <a:off x="3419872" y="2852936"/>
            <a:ext cx="697627" cy="400110"/>
          </a:xfrm>
          <a:prstGeom prst="rect">
            <a:avLst/>
          </a:prstGeom>
          <a:noFill/>
        </p:spPr>
        <p:txBody>
          <a:bodyPr wrap="none" rtlCol="0">
            <a:spAutoFit/>
          </a:bodyPr>
          <a:lstStyle/>
          <a:p>
            <a:r>
              <a:rPr kumimoji="1" lang="ja-JP" altLang="en-US" sz="2000" dirty="0"/>
              <a:t>転置</a:t>
            </a:r>
          </a:p>
        </p:txBody>
      </p:sp>
      <p:sp>
        <p:nvSpPr>
          <p:cNvPr id="53" name="右矢印 58">
            <a:extLst>
              <a:ext uri="{FF2B5EF4-FFF2-40B4-BE49-F238E27FC236}">
                <a16:creationId xmlns:a16="http://schemas.microsoft.com/office/drawing/2014/main" id="{5287EF4A-5E7D-88BD-31A0-F1293C16AA72}"/>
              </a:ext>
            </a:extLst>
          </p:cNvPr>
          <p:cNvSpPr/>
          <p:nvPr/>
        </p:nvSpPr>
        <p:spPr>
          <a:xfrm>
            <a:off x="3707904" y="4221088"/>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4" name="正方形/長方形 53">
            <a:extLst>
              <a:ext uri="{FF2B5EF4-FFF2-40B4-BE49-F238E27FC236}">
                <a16:creationId xmlns:a16="http://schemas.microsoft.com/office/drawing/2014/main" id="{8CC8532D-C7FB-6D8F-C1CE-EBEE89D05FF6}"/>
              </a:ext>
            </a:extLst>
          </p:cNvPr>
          <p:cNvSpPr/>
          <p:nvPr/>
        </p:nvSpPr>
        <p:spPr>
          <a:xfrm>
            <a:off x="558011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r4</a:t>
            </a:r>
            <a:endParaRPr kumimoji="1" lang="ja-JP" altLang="en-US" sz="1050" dirty="0">
              <a:solidFill>
                <a:schemeClr val="tx1"/>
              </a:solidFill>
            </a:endParaRPr>
          </a:p>
        </p:txBody>
      </p:sp>
      <p:sp>
        <p:nvSpPr>
          <p:cNvPr id="55" name="正方形/長方形 54">
            <a:extLst>
              <a:ext uri="{FF2B5EF4-FFF2-40B4-BE49-F238E27FC236}">
                <a16:creationId xmlns:a16="http://schemas.microsoft.com/office/drawing/2014/main" id="{64A4C5B1-6BC2-C985-AE4E-072F8703EA56}"/>
              </a:ext>
            </a:extLst>
          </p:cNvPr>
          <p:cNvSpPr/>
          <p:nvPr/>
        </p:nvSpPr>
        <p:spPr>
          <a:xfrm>
            <a:off x="5988157"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r3</a:t>
            </a:r>
            <a:endParaRPr kumimoji="1" lang="ja-JP" altLang="en-US" sz="1050" dirty="0">
              <a:solidFill>
                <a:schemeClr val="tx1"/>
              </a:solidFill>
            </a:endParaRPr>
          </a:p>
        </p:txBody>
      </p:sp>
      <p:sp>
        <p:nvSpPr>
          <p:cNvPr id="56" name="正方形/長方形 55">
            <a:extLst>
              <a:ext uri="{FF2B5EF4-FFF2-40B4-BE49-F238E27FC236}">
                <a16:creationId xmlns:a16="http://schemas.microsoft.com/office/drawing/2014/main" id="{7033D868-81C1-D704-ABAA-4C4999953042}"/>
              </a:ext>
            </a:extLst>
          </p:cNvPr>
          <p:cNvSpPr/>
          <p:nvPr/>
        </p:nvSpPr>
        <p:spPr>
          <a:xfrm>
            <a:off x="639620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r2</a:t>
            </a:r>
            <a:endParaRPr kumimoji="1" lang="ja-JP" altLang="en-US" sz="1050" dirty="0">
              <a:solidFill>
                <a:schemeClr val="tx1"/>
              </a:solidFill>
            </a:endParaRPr>
          </a:p>
        </p:txBody>
      </p:sp>
      <p:sp>
        <p:nvSpPr>
          <p:cNvPr id="57" name="正方形/長方形 56">
            <a:extLst>
              <a:ext uri="{FF2B5EF4-FFF2-40B4-BE49-F238E27FC236}">
                <a16:creationId xmlns:a16="http://schemas.microsoft.com/office/drawing/2014/main" id="{B82A3274-96FA-763D-EFAD-D299D23E6F04}"/>
              </a:ext>
            </a:extLst>
          </p:cNvPr>
          <p:cNvSpPr/>
          <p:nvPr/>
        </p:nvSpPr>
        <p:spPr>
          <a:xfrm>
            <a:off x="6804248"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r1</a:t>
            </a:r>
            <a:endParaRPr kumimoji="1" lang="ja-JP" altLang="en-US" sz="1050" dirty="0">
              <a:solidFill>
                <a:schemeClr val="tx1"/>
              </a:solidFill>
            </a:endParaRPr>
          </a:p>
        </p:txBody>
      </p:sp>
      <p:sp>
        <p:nvSpPr>
          <p:cNvPr id="58" name="テキスト ボックス 57">
            <a:extLst>
              <a:ext uri="{FF2B5EF4-FFF2-40B4-BE49-F238E27FC236}">
                <a16:creationId xmlns:a16="http://schemas.microsoft.com/office/drawing/2014/main" id="{DED6BE3C-717E-E44B-109A-011EF854E86B}"/>
              </a:ext>
            </a:extLst>
          </p:cNvPr>
          <p:cNvSpPr txBox="1"/>
          <p:nvPr/>
        </p:nvSpPr>
        <p:spPr>
          <a:xfrm>
            <a:off x="3635896" y="3789040"/>
            <a:ext cx="954107" cy="400110"/>
          </a:xfrm>
          <a:prstGeom prst="rect">
            <a:avLst/>
          </a:prstGeom>
          <a:noFill/>
        </p:spPr>
        <p:txBody>
          <a:bodyPr wrap="none" rtlCol="0">
            <a:spAutoFit/>
          </a:bodyPr>
          <a:lstStyle/>
          <a:p>
            <a:r>
              <a:rPr lang="ja-JP" altLang="en-US" sz="2000" dirty="0"/>
              <a:t>自乗和</a:t>
            </a:r>
            <a:endParaRPr kumimoji="1" lang="ja-JP" altLang="en-US" sz="2000" dirty="0"/>
          </a:p>
        </p:txBody>
      </p:sp>
      <p:sp>
        <p:nvSpPr>
          <p:cNvPr id="59" name="テキスト ボックス 58">
            <a:extLst>
              <a:ext uri="{FF2B5EF4-FFF2-40B4-BE49-F238E27FC236}">
                <a16:creationId xmlns:a16="http://schemas.microsoft.com/office/drawing/2014/main" id="{F9B7F4CA-0590-5057-C773-2FD090689A76}"/>
              </a:ext>
            </a:extLst>
          </p:cNvPr>
          <p:cNvSpPr txBox="1"/>
          <p:nvPr/>
        </p:nvSpPr>
        <p:spPr>
          <a:xfrm>
            <a:off x="5508104" y="3645024"/>
            <a:ext cx="1813317" cy="400110"/>
          </a:xfrm>
          <a:prstGeom prst="rect">
            <a:avLst/>
          </a:prstGeom>
          <a:noFill/>
        </p:spPr>
        <p:txBody>
          <a:bodyPr wrap="none" rtlCol="0">
            <a:spAutoFit/>
          </a:bodyPr>
          <a:lstStyle/>
          <a:p>
            <a:r>
              <a:rPr kumimoji="1" lang="en-US" altLang="ja-JP" sz="2000" dirty="0"/>
              <a:t>4</a:t>
            </a:r>
            <a:r>
              <a:rPr kumimoji="1" lang="ja-JP" altLang="en-US" sz="2000" dirty="0"/>
              <a:t>ペア分の距離</a:t>
            </a:r>
          </a:p>
        </p:txBody>
      </p:sp>
      <p:sp>
        <p:nvSpPr>
          <p:cNvPr id="60" name="正方形/長方形 59">
            <a:extLst>
              <a:ext uri="{FF2B5EF4-FFF2-40B4-BE49-F238E27FC236}">
                <a16:creationId xmlns:a16="http://schemas.microsoft.com/office/drawing/2014/main" id="{0F8171B9-7F7F-57C3-98D1-1F5BCE757597}"/>
              </a:ext>
            </a:extLst>
          </p:cNvPr>
          <p:cNvSpPr/>
          <p:nvPr/>
        </p:nvSpPr>
        <p:spPr>
          <a:xfrm>
            <a:off x="3275856" y="4725144"/>
            <a:ext cx="4156007" cy="2031325"/>
          </a:xfrm>
          <a:prstGeom prst="rect">
            <a:avLst/>
          </a:prstGeom>
          <a:noFill/>
          <a:ln>
            <a:solidFill>
              <a:schemeClr val="tx1"/>
            </a:solidFill>
          </a:ln>
        </p:spPr>
        <p:txBody>
          <a:bodyPr wrap="square">
            <a:spAutoFit/>
          </a:bodyPr>
          <a:lstStyle/>
          <a:p>
            <a:r>
              <a:rPr lang="ja-JP" altLang="en-US" sz="1050" dirty="0"/>
              <a:t> </a:t>
            </a:r>
            <a:r>
              <a:rPr lang="en-US" altLang="ja-JP" sz="1050" dirty="0"/>
              <a:t>     </a:t>
            </a:r>
            <a:r>
              <a:rPr lang="ja-JP" altLang="en-US" sz="1050" dirty="0"/>
              <a:t>v4df vdq_1 = vq_j1 - vq_i;</a:t>
            </a:r>
          </a:p>
          <a:p>
            <a:r>
              <a:rPr lang="ja-JP" altLang="en-US" sz="1050" dirty="0"/>
              <a:t>      v4df vdq_2 = vq_j2 - vq_i;</a:t>
            </a:r>
          </a:p>
          <a:p>
            <a:r>
              <a:rPr lang="ja-JP" altLang="en-US" sz="1050" dirty="0"/>
              <a:t>      v4df vdq_3 = vq_j3 - vq_i;</a:t>
            </a:r>
          </a:p>
          <a:p>
            <a:r>
              <a:rPr lang="ja-JP" altLang="en-US" sz="1050" dirty="0"/>
              <a:t>      v4df vdq_4 = vq_j4 - vq_i;</a:t>
            </a:r>
          </a:p>
          <a:p>
            <a:r>
              <a:rPr lang="ja-JP" altLang="en-US" sz="1050" dirty="0"/>
              <a:t>      v4df tmp0 = _mm256_unpacklo_pd(vdq_1, vdq_2);</a:t>
            </a:r>
          </a:p>
          <a:p>
            <a:r>
              <a:rPr lang="ja-JP" altLang="en-US" sz="1050" dirty="0"/>
              <a:t>      v4df tmp1 = _mm256_unpackhi_pd(vdq_1, vdq_2);</a:t>
            </a:r>
          </a:p>
          <a:p>
            <a:r>
              <a:rPr lang="ja-JP" altLang="en-US" sz="1050" dirty="0"/>
              <a:t>      v4df tmp2 = _mm256_unpacklo_pd(vdq_3, vdq_4);</a:t>
            </a:r>
          </a:p>
          <a:p>
            <a:r>
              <a:rPr lang="ja-JP" altLang="en-US" sz="1050" dirty="0"/>
              <a:t>      v4df tmp3 = _mm256_unpackhi_pd(vdq_3, vdq_4);</a:t>
            </a:r>
          </a:p>
          <a:p>
            <a:r>
              <a:rPr lang="ja-JP" altLang="en-US" sz="1050" dirty="0"/>
              <a:t>      v4df vdx = _mm256_permute2f128_pd(tmp0, tmp2, 0x20);</a:t>
            </a:r>
          </a:p>
          <a:p>
            <a:r>
              <a:rPr lang="ja-JP" altLang="en-US" sz="1050" dirty="0"/>
              <a:t>      v4df vdy = _mm256_permute2f128_pd(tmp1, tmp3, 0x20);</a:t>
            </a:r>
          </a:p>
          <a:p>
            <a:r>
              <a:rPr lang="ja-JP" altLang="en-US" sz="1050" dirty="0"/>
              <a:t>      v4df vdz = _mm256_permute2f128_pd(tmp0, tmp2, 0x31);</a:t>
            </a:r>
          </a:p>
          <a:p>
            <a:r>
              <a:rPr lang="ja-JP" altLang="en-US" sz="1050" dirty="0"/>
              <a:t>      v4df vr2 = vdx * vdx + vdy * vdy + vdz * vdz;</a:t>
            </a:r>
          </a:p>
        </p:txBody>
      </p:sp>
      <p:sp>
        <p:nvSpPr>
          <p:cNvPr id="61" name="テキスト ボックス 60">
            <a:extLst>
              <a:ext uri="{FF2B5EF4-FFF2-40B4-BE49-F238E27FC236}">
                <a16:creationId xmlns:a16="http://schemas.microsoft.com/office/drawing/2014/main" id="{580B7AA7-312C-F2E3-DC22-E25EAFF38056}"/>
              </a:ext>
            </a:extLst>
          </p:cNvPr>
          <p:cNvSpPr txBox="1"/>
          <p:nvPr/>
        </p:nvSpPr>
        <p:spPr>
          <a:xfrm>
            <a:off x="5198012" y="4869160"/>
            <a:ext cx="1569660" cy="400110"/>
          </a:xfrm>
          <a:prstGeom prst="rect">
            <a:avLst/>
          </a:prstGeom>
          <a:noFill/>
        </p:spPr>
        <p:txBody>
          <a:bodyPr wrap="none" rtlCol="0">
            <a:spAutoFit/>
          </a:bodyPr>
          <a:lstStyle/>
          <a:p>
            <a:r>
              <a:rPr kumimoji="1" lang="ja-JP" altLang="en-US" sz="2000" dirty="0"/>
              <a:t>相対ベクトル</a:t>
            </a:r>
          </a:p>
        </p:txBody>
      </p:sp>
      <p:sp>
        <p:nvSpPr>
          <p:cNvPr id="62" name="テキスト ボックス 61">
            <a:extLst>
              <a:ext uri="{FF2B5EF4-FFF2-40B4-BE49-F238E27FC236}">
                <a16:creationId xmlns:a16="http://schemas.microsoft.com/office/drawing/2014/main" id="{2B0ABC97-98C9-1D0C-F737-FE6D0535BB5A}"/>
              </a:ext>
            </a:extLst>
          </p:cNvPr>
          <p:cNvSpPr txBox="1"/>
          <p:nvPr/>
        </p:nvSpPr>
        <p:spPr>
          <a:xfrm>
            <a:off x="7142228" y="5733256"/>
            <a:ext cx="697627" cy="400110"/>
          </a:xfrm>
          <a:prstGeom prst="rect">
            <a:avLst/>
          </a:prstGeom>
          <a:solidFill>
            <a:schemeClr val="bg1"/>
          </a:solidFill>
          <a:ln>
            <a:solidFill>
              <a:schemeClr val="tx1"/>
            </a:solidFill>
          </a:ln>
        </p:spPr>
        <p:txBody>
          <a:bodyPr wrap="none" rtlCol="0">
            <a:spAutoFit/>
          </a:bodyPr>
          <a:lstStyle/>
          <a:p>
            <a:r>
              <a:rPr kumimoji="1" lang="ja-JP" altLang="en-US" sz="2000" dirty="0"/>
              <a:t>転置</a:t>
            </a:r>
          </a:p>
        </p:txBody>
      </p:sp>
      <p:sp>
        <p:nvSpPr>
          <p:cNvPr id="63" name="テキスト ボックス 62">
            <a:extLst>
              <a:ext uri="{FF2B5EF4-FFF2-40B4-BE49-F238E27FC236}">
                <a16:creationId xmlns:a16="http://schemas.microsoft.com/office/drawing/2014/main" id="{8A654FE8-10D7-10AC-C8D9-DCE61813219F}"/>
              </a:ext>
            </a:extLst>
          </p:cNvPr>
          <p:cNvSpPr txBox="1"/>
          <p:nvPr/>
        </p:nvSpPr>
        <p:spPr>
          <a:xfrm>
            <a:off x="7502268" y="6381328"/>
            <a:ext cx="954107" cy="400110"/>
          </a:xfrm>
          <a:prstGeom prst="rect">
            <a:avLst/>
          </a:prstGeom>
          <a:noFill/>
        </p:spPr>
        <p:txBody>
          <a:bodyPr wrap="none" rtlCol="0">
            <a:spAutoFit/>
          </a:bodyPr>
          <a:lstStyle/>
          <a:p>
            <a:r>
              <a:rPr kumimoji="1" lang="ja-JP" altLang="en-US" sz="2000" dirty="0"/>
              <a:t>自乗和</a:t>
            </a:r>
          </a:p>
        </p:txBody>
      </p:sp>
      <p:cxnSp>
        <p:nvCxnSpPr>
          <p:cNvPr id="64" name="直線矢印コネクタ 63">
            <a:extLst>
              <a:ext uri="{FF2B5EF4-FFF2-40B4-BE49-F238E27FC236}">
                <a16:creationId xmlns:a16="http://schemas.microsoft.com/office/drawing/2014/main" id="{4BFB3E74-2805-3F11-A672-ACDA3E7801A9}"/>
              </a:ext>
            </a:extLst>
          </p:cNvPr>
          <p:cNvCxnSpPr>
            <a:cxnSpLocks/>
          </p:cNvCxnSpPr>
          <p:nvPr/>
        </p:nvCxnSpPr>
        <p:spPr>
          <a:xfrm flipH="1">
            <a:off x="6206124" y="6606588"/>
            <a:ext cx="1296144" cy="11415"/>
          </a:xfrm>
          <a:prstGeom prst="straightConnector1">
            <a:avLst/>
          </a:prstGeom>
          <a:ln w="127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CFED96FC-2C14-7618-3384-77C3B00D10D6}"/>
              </a:ext>
            </a:extLst>
          </p:cNvPr>
          <p:cNvCxnSpPr/>
          <p:nvPr/>
        </p:nvCxnSpPr>
        <p:spPr>
          <a:xfrm>
            <a:off x="7070220" y="5373216"/>
            <a:ext cx="0" cy="1152128"/>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44058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1B3306-59B1-C190-D940-6ED9E6E066A2}"/>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pic>
        <p:nvPicPr>
          <p:cNvPr id="4" name="図 3">
            <a:extLst>
              <a:ext uri="{FF2B5EF4-FFF2-40B4-BE49-F238E27FC236}">
                <a16:creationId xmlns:a16="http://schemas.microsoft.com/office/drawing/2014/main" id="{32E06826-A8E2-7266-E11D-0D67234CE69C}"/>
              </a:ext>
            </a:extLst>
          </p:cNvPr>
          <p:cNvPicPr>
            <a:picLocks noChangeAspect="1"/>
          </p:cNvPicPr>
          <p:nvPr/>
        </p:nvPicPr>
        <p:blipFill>
          <a:blip r:embed="rId2"/>
          <a:stretch>
            <a:fillRect/>
          </a:stretch>
        </p:blipFill>
        <p:spPr>
          <a:xfrm>
            <a:off x="1475656" y="1918599"/>
            <a:ext cx="5688632" cy="4606745"/>
          </a:xfrm>
          <a:prstGeom prst="rect">
            <a:avLst/>
          </a:prstGeom>
        </p:spPr>
      </p:pic>
      <p:sp>
        <p:nvSpPr>
          <p:cNvPr id="11" name="テキスト ボックス 10">
            <a:extLst>
              <a:ext uri="{FF2B5EF4-FFF2-40B4-BE49-F238E27FC236}">
                <a16:creationId xmlns:a16="http://schemas.microsoft.com/office/drawing/2014/main" id="{57DFA373-8AC0-1A29-16B3-384D74473BCE}"/>
              </a:ext>
            </a:extLst>
          </p:cNvPr>
          <p:cNvSpPr txBox="1"/>
          <p:nvPr/>
        </p:nvSpPr>
        <p:spPr bwMode="auto">
          <a:xfrm>
            <a:off x="1187624" y="1124744"/>
            <a:ext cx="5421604" cy="707886"/>
          </a:xfrm>
          <a:prstGeom prst="rect">
            <a:avLst/>
          </a:prstGeom>
          <a:noFill/>
          <a:ln w="9525">
            <a:noFill/>
            <a:miter lim="800000"/>
            <a:headEnd/>
            <a:tailEnd/>
          </a:ln>
        </p:spPr>
        <p:txBody>
          <a:bodyPr wrap="square" rtlCol="0">
            <a:spAutoFit/>
          </a:bodyPr>
          <a:lstStyle/>
          <a:p>
            <a:r>
              <a:rPr kumimoji="1" lang="ja-JP" altLang="en-US" sz="2000"/>
              <a:t>原子数</a:t>
            </a:r>
            <a:r>
              <a:rPr kumimoji="1" lang="en-US" altLang="ja-JP" sz="2000"/>
              <a:t>: 12</a:t>
            </a:r>
            <a:r>
              <a:rPr kumimoji="1" lang="ja-JP" altLang="en-US" sz="2000"/>
              <a:t>万</a:t>
            </a:r>
            <a:r>
              <a:rPr kumimoji="1" lang="en-US" altLang="ja-JP" sz="2000"/>
              <a:t>, </a:t>
            </a:r>
            <a:r>
              <a:rPr kumimoji="1" lang="ja-JP" altLang="en-US" sz="2000"/>
              <a:t>数密度</a:t>
            </a:r>
            <a:r>
              <a:rPr lang="en-US" altLang="ja-JP" sz="2000"/>
              <a:t>: 1.0, </a:t>
            </a:r>
            <a:r>
              <a:rPr kumimoji="1" lang="ja-JP" altLang="en-US" sz="2000"/>
              <a:t>カットオフ</a:t>
            </a:r>
            <a:r>
              <a:rPr kumimoji="1" lang="en-US" altLang="ja-JP" sz="2000"/>
              <a:t>: 3.0</a:t>
            </a:r>
          </a:p>
          <a:p>
            <a:r>
              <a:rPr lang="en-US" altLang="ja-JP" sz="2000"/>
              <a:t>100</a:t>
            </a:r>
            <a:r>
              <a:rPr lang="ja-JP" altLang="en-US" sz="2000"/>
              <a:t>回の力の計算にかかった時間 </a:t>
            </a:r>
            <a:r>
              <a:rPr lang="en-US" altLang="ja-JP" sz="2000"/>
              <a:t>[ms]</a:t>
            </a:r>
          </a:p>
        </p:txBody>
      </p:sp>
      <p:sp>
        <p:nvSpPr>
          <p:cNvPr id="18" name="下矢印 48">
            <a:extLst>
              <a:ext uri="{FF2B5EF4-FFF2-40B4-BE49-F238E27FC236}">
                <a16:creationId xmlns:a16="http://schemas.microsoft.com/office/drawing/2014/main" id="{B1956E56-9CF1-5CBB-D10D-5232761CB5F7}"/>
              </a:ext>
            </a:extLst>
          </p:cNvPr>
          <p:cNvSpPr/>
          <p:nvPr/>
        </p:nvSpPr>
        <p:spPr>
          <a:xfrm>
            <a:off x="3105151" y="3574782"/>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19" name="テキスト ボックス 18">
            <a:extLst>
              <a:ext uri="{FF2B5EF4-FFF2-40B4-BE49-F238E27FC236}">
                <a16:creationId xmlns:a16="http://schemas.microsoft.com/office/drawing/2014/main" id="{365DE68C-0C8B-504A-AAC8-555425250660}"/>
              </a:ext>
            </a:extLst>
          </p:cNvPr>
          <p:cNvSpPr txBox="1"/>
          <p:nvPr/>
        </p:nvSpPr>
        <p:spPr>
          <a:xfrm>
            <a:off x="3465192" y="3502775"/>
            <a:ext cx="1178816" cy="400110"/>
          </a:xfrm>
          <a:prstGeom prst="rect">
            <a:avLst/>
          </a:prstGeom>
          <a:noFill/>
        </p:spPr>
        <p:txBody>
          <a:bodyPr wrap="square" rtlCol="0">
            <a:spAutoFit/>
          </a:bodyPr>
          <a:lstStyle/>
          <a:p>
            <a:r>
              <a:rPr kumimoji="1" lang="en-US" altLang="ja-JP" sz="2000" dirty="0"/>
              <a:t>×1.44</a:t>
            </a:r>
            <a:endParaRPr kumimoji="1" lang="ja-JP" altLang="en-US" sz="2000" dirty="0"/>
          </a:p>
        </p:txBody>
      </p:sp>
      <p:sp>
        <p:nvSpPr>
          <p:cNvPr id="20" name="下矢印 50">
            <a:extLst>
              <a:ext uri="{FF2B5EF4-FFF2-40B4-BE49-F238E27FC236}">
                <a16:creationId xmlns:a16="http://schemas.microsoft.com/office/drawing/2014/main" id="{F17EC529-D848-0784-D939-D921BEF49150}"/>
              </a:ext>
            </a:extLst>
          </p:cNvPr>
          <p:cNvSpPr/>
          <p:nvPr/>
        </p:nvSpPr>
        <p:spPr>
          <a:xfrm>
            <a:off x="3131840" y="4398808"/>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1" name="テキスト ボックス 20">
            <a:extLst>
              <a:ext uri="{FF2B5EF4-FFF2-40B4-BE49-F238E27FC236}">
                <a16:creationId xmlns:a16="http://schemas.microsoft.com/office/drawing/2014/main" id="{3A1FD8E3-4275-EE50-1255-47D763A401DD}"/>
              </a:ext>
            </a:extLst>
          </p:cNvPr>
          <p:cNvSpPr txBox="1"/>
          <p:nvPr/>
        </p:nvSpPr>
        <p:spPr>
          <a:xfrm>
            <a:off x="3491881" y="4326801"/>
            <a:ext cx="1178816" cy="400110"/>
          </a:xfrm>
          <a:prstGeom prst="rect">
            <a:avLst/>
          </a:prstGeom>
          <a:noFill/>
        </p:spPr>
        <p:txBody>
          <a:bodyPr wrap="square" rtlCol="0">
            <a:spAutoFit/>
          </a:bodyPr>
          <a:lstStyle/>
          <a:p>
            <a:r>
              <a:rPr kumimoji="1" lang="en-US" altLang="ja-JP" sz="2000" dirty="0"/>
              <a:t>×1.07</a:t>
            </a:r>
            <a:endParaRPr kumimoji="1" lang="ja-JP" altLang="en-US" sz="2000" dirty="0"/>
          </a:p>
        </p:txBody>
      </p:sp>
      <p:sp>
        <p:nvSpPr>
          <p:cNvPr id="22" name="下矢印 52">
            <a:extLst>
              <a:ext uri="{FF2B5EF4-FFF2-40B4-BE49-F238E27FC236}">
                <a16:creationId xmlns:a16="http://schemas.microsoft.com/office/drawing/2014/main" id="{657D5FB1-87F3-E7DD-66B5-1AE22C1E6A6D}"/>
              </a:ext>
            </a:extLst>
          </p:cNvPr>
          <p:cNvSpPr/>
          <p:nvPr/>
        </p:nvSpPr>
        <p:spPr>
          <a:xfrm>
            <a:off x="3131840" y="5262904"/>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3" name="テキスト ボックス 22">
            <a:extLst>
              <a:ext uri="{FF2B5EF4-FFF2-40B4-BE49-F238E27FC236}">
                <a16:creationId xmlns:a16="http://schemas.microsoft.com/office/drawing/2014/main" id="{575F1B37-36D0-5B09-C060-D38BC3123580}"/>
              </a:ext>
            </a:extLst>
          </p:cNvPr>
          <p:cNvSpPr txBox="1"/>
          <p:nvPr/>
        </p:nvSpPr>
        <p:spPr>
          <a:xfrm>
            <a:off x="3491881" y="5190897"/>
            <a:ext cx="1178816" cy="400110"/>
          </a:xfrm>
          <a:prstGeom prst="rect">
            <a:avLst/>
          </a:prstGeom>
          <a:noFill/>
        </p:spPr>
        <p:txBody>
          <a:bodyPr wrap="square" rtlCol="0">
            <a:spAutoFit/>
          </a:bodyPr>
          <a:lstStyle/>
          <a:p>
            <a:r>
              <a:rPr kumimoji="1" lang="en-US" altLang="ja-JP" sz="2000" dirty="0"/>
              <a:t>×2.31</a:t>
            </a:r>
            <a:endParaRPr kumimoji="1" lang="ja-JP" altLang="en-US" sz="2000" dirty="0"/>
          </a:p>
        </p:txBody>
      </p:sp>
      <p:sp>
        <p:nvSpPr>
          <p:cNvPr id="25" name="テキスト ボックス 24">
            <a:extLst>
              <a:ext uri="{FF2B5EF4-FFF2-40B4-BE49-F238E27FC236}">
                <a16:creationId xmlns:a16="http://schemas.microsoft.com/office/drawing/2014/main" id="{6A8C16AD-4A03-B4A4-EBB8-C1C5C65ABFE0}"/>
              </a:ext>
            </a:extLst>
          </p:cNvPr>
          <p:cNvSpPr txBox="1"/>
          <p:nvPr/>
        </p:nvSpPr>
        <p:spPr>
          <a:xfrm>
            <a:off x="611560" y="3070727"/>
            <a:ext cx="1872208" cy="369332"/>
          </a:xfrm>
          <a:prstGeom prst="rect">
            <a:avLst/>
          </a:prstGeom>
          <a:solidFill>
            <a:schemeClr val="bg1"/>
          </a:solidFill>
        </p:spPr>
        <p:txBody>
          <a:bodyPr wrap="square" rtlCol="0">
            <a:spAutoFit/>
          </a:bodyPr>
          <a:lstStyle/>
          <a:p>
            <a:r>
              <a:rPr kumimoji="1" lang="ja-JP" altLang="en-US" dirty="0"/>
              <a:t>ナイーブな実装</a:t>
            </a:r>
          </a:p>
        </p:txBody>
      </p:sp>
      <p:sp>
        <p:nvSpPr>
          <p:cNvPr id="27" name="テキスト ボックス 26">
            <a:extLst>
              <a:ext uri="{FF2B5EF4-FFF2-40B4-BE49-F238E27FC236}">
                <a16:creationId xmlns:a16="http://schemas.microsoft.com/office/drawing/2014/main" id="{DA23D4F9-CA6A-D5B6-E07E-70E0D5577D01}"/>
              </a:ext>
            </a:extLst>
          </p:cNvPr>
          <p:cNvSpPr txBox="1"/>
          <p:nvPr/>
        </p:nvSpPr>
        <p:spPr>
          <a:xfrm>
            <a:off x="899592" y="4798919"/>
            <a:ext cx="1584176" cy="369332"/>
          </a:xfrm>
          <a:prstGeom prst="rect">
            <a:avLst/>
          </a:prstGeom>
          <a:solidFill>
            <a:schemeClr val="bg1"/>
          </a:solidFill>
        </p:spPr>
        <p:txBody>
          <a:bodyPr wrap="square" rtlCol="0">
            <a:spAutoFit/>
          </a:bodyPr>
          <a:lstStyle/>
          <a:p>
            <a:r>
              <a:rPr kumimoji="1" lang="ja-JP" altLang="en-US"/>
              <a:t>細かい最適化</a:t>
            </a:r>
            <a:endParaRPr kumimoji="1" lang="ja-JP" altLang="en-US" dirty="0"/>
          </a:p>
        </p:txBody>
      </p:sp>
      <p:sp>
        <p:nvSpPr>
          <p:cNvPr id="28" name="テキスト ボックス 27">
            <a:extLst>
              <a:ext uri="{FF2B5EF4-FFF2-40B4-BE49-F238E27FC236}">
                <a16:creationId xmlns:a16="http://schemas.microsoft.com/office/drawing/2014/main" id="{DDB49014-0816-82AA-4521-5C79D37F316F}"/>
              </a:ext>
            </a:extLst>
          </p:cNvPr>
          <p:cNvSpPr txBox="1"/>
          <p:nvPr/>
        </p:nvSpPr>
        <p:spPr>
          <a:xfrm>
            <a:off x="1403648" y="5663015"/>
            <a:ext cx="1020429" cy="369332"/>
          </a:xfrm>
          <a:prstGeom prst="rect">
            <a:avLst/>
          </a:prstGeom>
          <a:solidFill>
            <a:schemeClr val="bg1"/>
          </a:solidFill>
        </p:spPr>
        <p:txBody>
          <a:bodyPr wrap="square" rtlCol="0">
            <a:spAutoFit/>
          </a:bodyPr>
          <a:lstStyle/>
          <a:p>
            <a:r>
              <a:rPr kumimoji="1" lang="en-US" altLang="ja-JP"/>
              <a:t>SIMD</a:t>
            </a:r>
            <a:r>
              <a:rPr kumimoji="1" lang="ja-JP" altLang="en-US"/>
              <a:t>化</a:t>
            </a:r>
            <a:endParaRPr kumimoji="1" lang="ja-JP" altLang="en-US" dirty="0"/>
          </a:p>
        </p:txBody>
      </p:sp>
      <p:sp>
        <p:nvSpPr>
          <p:cNvPr id="29" name="テキスト ボックス 28">
            <a:extLst>
              <a:ext uri="{FF2B5EF4-FFF2-40B4-BE49-F238E27FC236}">
                <a16:creationId xmlns:a16="http://schemas.microsoft.com/office/drawing/2014/main" id="{156FD354-E06D-524B-0EB1-44299926EC7E}"/>
              </a:ext>
            </a:extLst>
          </p:cNvPr>
          <p:cNvSpPr txBox="1"/>
          <p:nvPr/>
        </p:nvSpPr>
        <p:spPr>
          <a:xfrm>
            <a:off x="755576" y="3934823"/>
            <a:ext cx="1656184" cy="369332"/>
          </a:xfrm>
          <a:prstGeom prst="rect">
            <a:avLst/>
          </a:prstGeom>
          <a:solidFill>
            <a:schemeClr val="bg1"/>
          </a:solidFill>
        </p:spPr>
        <p:txBody>
          <a:bodyPr wrap="square" rtlCol="0">
            <a:spAutoFit/>
          </a:bodyPr>
          <a:lstStyle/>
          <a:p>
            <a:r>
              <a:rPr kumimoji="1" lang="en-US" altLang="ja-JP"/>
              <a:t>i</a:t>
            </a:r>
            <a:r>
              <a:rPr kumimoji="1" lang="ja-JP" altLang="en-US"/>
              <a:t>粒子でソート</a:t>
            </a:r>
            <a:endParaRPr kumimoji="1" lang="ja-JP" altLang="en-US" dirty="0"/>
          </a:p>
        </p:txBody>
      </p:sp>
    </p:spTree>
    <p:extLst>
      <p:ext uri="{BB962C8B-B14F-4D97-AF65-F5344CB8AC3E}">
        <p14:creationId xmlns:p14="http://schemas.microsoft.com/office/powerpoint/2010/main" val="3470943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BB6020-37FA-528E-47A0-D850C3031CFA}"/>
              </a:ext>
            </a:extLst>
          </p:cNvPr>
          <p:cNvSpPr>
            <a:spLocks noGrp="1"/>
          </p:cNvSpPr>
          <p:nvPr>
            <p:ph type="body" sz="quarter" idx="10"/>
          </p:nvPr>
        </p:nvSpPr>
        <p:spPr/>
        <p:txBody>
          <a:bodyPr/>
          <a:lstStyle/>
          <a:p>
            <a:r>
              <a:rPr kumimoji="1" lang="en-US" altLang="ja-JP"/>
              <a:t>SIMD</a:t>
            </a:r>
            <a:r>
              <a:rPr kumimoji="1" lang="ja-JP" altLang="en-US"/>
              <a:t>化のまとめ</a:t>
            </a:r>
          </a:p>
        </p:txBody>
      </p:sp>
      <p:sp>
        <p:nvSpPr>
          <p:cNvPr id="3" name="テキスト ボックス 2">
            <a:extLst>
              <a:ext uri="{FF2B5EF4-FFF2-40B4-BE49-F238E27FC236}">
                <a16:creationId xmlns:a16="http://schemas.microsoft.com/office/drawing/2014/main" id="{2D1476E8-AD4F-2355-E92E-2FB2C2896626}"/>
              </a:ext>
            </a:extLst>
          </p:cNvPr>
          <p:cNvSpPr txBox="1"/>
          <p:nvPr/>
        </p:nvSpPr>
        <p:spPr>
          <a:xfrm>
            <a:off x="251520" y="1052736"/>
            <a:ext cx="828092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3200" dirty="0"/>
              <a:t>SIMD</a:t>
            </a:r>
            <a:r>
              <a:rPr lang="ja-JP" altLang="en-US" sz="3200" dirty="0"/>
              <a:t>は</a:t>
            </a:r>
            <a:r>
              <a:rPr lang="en-US" altLang="ja-JP" sz="3200" dirty="0">
                <a:solidFill>
                  <a:srgbClr val="FF0000"/>
                </a:solidFill>
              </a:rPr>
              <a:t>1</a:t>
            </a:r>
            <a:r>
              <a:rPr lang="ja-JP" altLang="en-US" sz="3200" dirty="0">
                <a:solidFill>
                  <a:srgbClr val="FF0000"/>
                </a:solidFill>
              </a:rPr>
              <a:t>サイクル</a:t>
            </a:r>
            <a:r>
              <a:rPr lang="ja-JP" altLang="en-US" sz="3200" dirty="0"/>
              <a:t>に</a:t>
            </a:r>
            <a:r>
              <a:rPr lang="ja-JP" altLang="en-US" sz="3200" dirty="0">
                <a:solidFill>
                  <a:srgbClr val="FF0000"/>
                </a:solidFill>
              </a:rPr>
              <a:t>複数の命令</a:t>
            </a:r>
            <a:r>
              <a:rPr lang="ja-JP" altLang="en-US" sz="3200" dirty="0"/>
              <a:t>を実行するための工夫</a:t>
            </a:r>
            <a:r>
              <a:rPr lang="ja-JP" altLang="en-US" sz="3200"/>
              <a:t>の一つ</a:t>
            </a:r>
            <a:endParaRPr lang="en-US" altLang="ja-JP" sz="3200"/>
          </a:p>
          <a:p>
            <a:pPr marL="457200" indent="-457200">
              <a:buFont typeface="Arial" panose="020B0604020202020204" pitchFamily="34" charset="0"/>
              <a:buChar char="•"/>
            </a:pPr>
            <a:r>
              <a:rPr lang="en-US" altLang="ja-JP" sz="3200"/>
              <a:t>SIMD</a:t>
            </a:r>
            <a:r>
              <a:rPr lang="ja-JP" altLang="en-US" sz="3200"/>
              <a:t>は</a:t>
            </a:r>
            <a:r>
              <a:rPr lang="ja-JP" altLang="en-US" sz="3200">
                <a:solidFill>
                  <a:srgbClr val="011893"/>
                </a:solidFill>
              </a:rPr>
              <a:t>幅広レジスタ</a:t>
            </a:r>
            <a:r>
              <a:rPr lang="ja-JP" altLang="en-US" sz="3200"/>
              <a:t>に複数のデータを載せて同時に</a:t>
            </a:r>
            <a:r>
              <a:rPr lang="ja-JP" altLang="en-US" sz="3200">
                <a:solidFill>
                  <a:srgbClr val="FF0000"/>
                </a:solidFill>
              </a:rPr>
              <a:t>独立</a:t>
            </a:r>
            <a:r>
              <a:rPr lang="ja-JP" altLang="en-US" sz="3200"/>
              <a:t>な計算を実行する</a:t>
            </a:r>
            <a:endParaRPr lang="en-US" altLang="ja-JP" sz="3200"/>
          </a:p>
          <a:p>
            <a:pPr marL="457200" indent="-457200">
              <a:buFont typeface="Arial" panose="020B0604020202020204" pitchFamily="34" charset="0"/>
              <a:buChar char="•"/>
            </a:pPr>
            <a:r>
              <a:rPr lang="en-US" altLang="ja-JP" sz="3200"/>
              <a:t>SIMD</a:t>
            </a:r>
            <a:r>
              <a:rPr lang="ja-JP" altLang="en-US" sz="3200"/>
              <a:t>化の目的は</a:t>
            </a:r>
            <a:r>
              <a:rPr lang="en-US" altLang="ja-JP" sz="3200"/>
              <a:t>SIMD</a:t>
            </a:r>
            <a:r>
              <a:rPr lang="ja-JP" altLang="en-US" sz="3200"/>
              <a:t>レジスタを活用することで</a:t>
            </a:r>
            <a:r>
              <a:rPr lang="ja-JP" altLang="en-US" sz="3200">
                <a:solidFill>
                  <a:srgbClr val="FF0000"/>
                </a:solidFill>
              </a:rPr>
              <a:t>性能を向上</a:t>
            </a:r>
            <a:r>
              <a:rPr lang="ja-JP" altLang="en-US" sz="3200"/>
              <a:t>させること</a:t>
            </a:r>
            <a:endParaRPr lang="en-US" altLang="ja-JP" sz="3200"/>
          </a:p>
          <a:p>
            <a:pPr marL="457200" indent="-457200">
              <a:buFont typeface="Arial" panose="020B0604020202020204" pitchFamily="34" charset="0"/>
              <a:buChar char="•"/>
            </a:pPr>
            <a:r>
              <a:rPr lang="en-US" altLang="ja-JP" sz="3200"/>
              <a:t>SIMD</a:t>
            </a:r>
            <a:r>
              <a:rPr lang="ja-JP" altLang="en-US" sz="3200"/>
              <a:t>化は、</a:t>
            </a:r>
            <a:r>
              <a:rPr lang="ja-JP" altLang="en-US" sz="3200">
                <a:solidFill>
                  <a:srgbClr val="011893"/>
                </a:solidFill>
              </a:rPr>
              <a:t>コンパイラに任せる</a:t>
            </a:r>
            <a:r>
              <a:rPr lang="ja-JP" altLang="en-US" sz="3200"/>
              <a:t>方法と、</a:t>
            </a:r>
            <a:r>
              <a:rPr lang="ja-JP" altLang="en-US" sz="3200">
                <a:solidFill>
                  <a:srgbClr val="011893"/>
                </a:solidFill>
              </a:rPr>
              <a:t>自分で書く</a:t>
            </a:r>
            <a:r>
              <a:rPr lang="ja-JP" altLang="en-US" sz="3200"/>
              <a:t>方法がある</a:t>
            </a:r>
            <a:endParaRPr lang="en-US" altLang="ja-JP" sz="3200"/>
          </a:p>
          <a:p>
            <a:pPr marL="457200" indent="-457200">
              <a:buFont typeface="Arial" panose="020B0604020202020204" pitchFamily="34" charset="0"/>
              <a:buChar char="•"/>
            </a:pPr>
            <a:r>
              <a:rPr kumimoji="1" lang="en-US" altLang="ja-JP" sz="3200"/>
              <a:t>SIMD</a:t>
            </a:r>
            <a:r>
              <a:rPr kumimoji="1" lang="ja-JP" altLang="en-US" sz="3200"/>
              <a:t>化により数倍性能が変わるが、データ構造を変えたり、アセンブリを書いたりする必要がある</a:t>
            </a:r>
            <a:endParaRPr kumimoji="1" lang="en-US" altLang="ja-JP" sz="3200" dirty="0"/>
          </a:p>
        </p:txBody>
      </p:sp>
    </p:spTree>
    <p:extLst>
      <p:ext uri="{BB962C8B-B14F-4D97-AF65-F5344CB8AC3E}">
        <p14:creationId xmlns:p14="http://schemas.microsoft.com/office/powerpoint/2010/main" val="223792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9885452-B348-B5BF-5205-4EFB3CB7360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テキスト ボックス 2">
            <a:extLst>
              <a:ext uri="{FF2B5EF4-FFF2-40B4-BE49-F238E27FC236}">
                <a16:creationId xmlns:a16="http://schemas.microsoft.com/office/drawing/2014/main" id="{DA065ED5-2FB8-A83A-6F4F-823EA7946A87}"/>
              </a:ext>
            </a:extLst>
          </p:cNvPr>
          <p:cNvSpPr txBox="1"/>
          <p:nvPr/>
        </p:nvSpPr>
        <p:spPr>
          <a:xfrm>
            <a:off x="251520" y="980728"/>
            <a:ext cx="2031325" cy="646331"/>
          </a:xfrm>
          <a:prstGeom prst="rect">
            <a:avLst/>
          </a:prstGeom>
          <a:noFill/>
        </p:spPr>
        <p:txBody>
          <a:bodyPr wrap="none" rtlCol="0">
            <a:spAutoFit/>
          </a:bodyPr>
          <a:lstStyle/>
          <a:p>
            <a:r>
              <a:rPr kumimoji="1" lang="ja-JP" altLang="en-US" sz="3600">
                <a:solidFill>
                  <a:srgbClr val="011893"/>
                </a:solidFill>
              </a:rPr>
              <a:t>短距離力</a:t>
            </a:r>
          </a:p>
        </p:txBody>
      </p:sp>
      <p:sp>
        <p:nvSpPr>
          <p:cNvPr id="5" name="テキスト ボックス 4">
            <a:extLst>
              <a:ext uri="{FF2B5EF4-FFF2-40B4-BE49-F238E27FC236}">
                <a16:creationId xmlns:a16="http://schemas.microsoft.com/office/drawing/2014/main" id="{13B3D276-2673-5002-3B03-CD173F046FE7}"/>
              </a:ext>
            </a:extLst>
          </p:cNvPr>
          <p:cNvSpPr txBox="1"/>
          <p:nvPr/>
        </p:nvSpPr>
        <p:spPr>
          <a:xfrm>
            <a:off x="827584" y="1772816"/>
            <a:ext cx="7891904" cy="1815882"/>
          </a:xfrm>
          <a:prstGeom prst="rect">
            <a:avLst/>
          </a:prstGeom>
          <a:noFill/>
        </p:spPr>
        <p:txBody>
          <a:bodyPr wrap="none" rtlCol="0">
            <a:spAutoFit/>
          </a:bodyPr>
          <a:lstStyle/>
          <a:p>
            <a:r>
              <a:rPr kumimoji="1" lang="ja-JP" altLang="en-US" sz="2800"/>
              <a:t>距離が離れると急速に弱くなる力</a:t>
            </a:r>
            <a:endParaRPr kumimoji="1" lang="en-US" altLang="ja-JP" sz="2800"/>
          </a:p>
          <a:p>
            <a:r>
              <a:rPr kumimoji="1" lang="ja-JP" altLang="en-US" sz="2800"/>
              <a:t>ファンデルワールス力など</a:t>
            </a:r>
            <a:endParaRPr kumimoji="1" lang="en-US" altLang="ja-JP" sz="2800"/>
          </a:p>
          <a:p>
            <a:r>
              <a:rPr kumimoji="1" lang="ja-JP" altLang="en-US" sz="2800"/>
              <a:t>一定距離</a:t>
            </a:r>
            <a:r>
              <a:rPr kumimoji="1" lang="en-US" altLang="ja-JP" sz="2800"/>
              <a:t>(</a:t>
            </a:r>
            <a:r>
              <a:rPr kumimoji="1" lang="ja-JP" altLang="en-US" sz="2800">
                <a:solidFill>
                  <a:srgbClr val="FF0000"/>
                </a:solidFill>
              </a:rPr>
              <a:t>カットオフ距離</a:t>
            </a:r>
            <a:r>
              <a:rPr kumimoji="1" lang="en-US" altLang="ja-JP" sz="2800"/>
              <a:t>)</a:t>
            </a:r>
            <a:r>
              <a:rPr kumimoji="1" lang="ja-JP" altLang="en-US" sz="2800"/>
              <a:t>で力の計算を打ち切る</a:t>
            </a:r>
            <a:endParaRPr kumimoji="1" lang="en-US" altLang="ja-JP" sz="2800"/>
          </a:p>
          <a:p>
            <a:r>
              <a:rPr kumimoji="1" lang="en-US" altLang="ja-JP" sz="2800"/>
              <a:t>Bookkeeping</a:t>
            </a:r>
            <a:r>
              <a:rPr kumimoji="1" lang="ja-JP" altLang="en-US" sz="2800"/>
              <a:t>法などで計算コストを落とす</a:t>
            </a:r>
            <a:r>
              <a:rPr kumimoji="1" lang="en-US" altLang="ja-JP" sz="2800"/>
              <a:t>(</a:t>
            </a:r>
            <a:r>
              <a:rPr kumimoji="1" lang="ja-JP" altLang="en-US" sz="2800"/>
              <a:t>後述</a:t>
            </a:r>
            <a:r>
              <a:rPr kumimoji="1" lang="en-US" altLang="ja-JP" sz="2800"/>
              <a:t>)</a:t>
            </a:r>
            <a:endParaRPr kumimoji="1" lang="ja-JP" altLang="en-US" sz="2800"/>
          </a:p>
        </p:txBody>
      </p:sp>
      <p:sp>
        <p:nvSpPr>
          <p:cNvPr id="6" name="テキスト ボックス 5">
            <a:extLst>
              <a:ext uri="{FF2B5EF4-FFF2-40B4-BE49-F238E27FC236}">
                <a16:creationId xmlns:a16="http://schemas.microsoft.com/office/drawing/2014/main" id="{4E3959E4-F1EA-EA49-5CA3-D6AB407D53F9}"/>
              </a:ext>
            </a:extLst>
          </p:cNvPr>
          <p:cNvSpPr txBox="1"/>
          <p:nvPr/>
        </p:nvSpPr>
        <p:spPr>
          <a:xfrm>
            <a:off x="179512" y="3933056"/>
            <a:ext cx="2031325" cy="646331"/>
          </a:xfrm>
          <a:prstGeom prst="rect">
            <a:avLst/>
          </a:prstGeom>
          <a:noFill/>
        </p:spPr>
        <p:txBody>
          <a:bodyPr wrap="none" rtlCol="0">
            <a:spAutoFit/>
          </a:bodyPr>
          <a:lstStyle/>
          <a:p>
            <a:r>
              <a:rPr kumimoji="1" lang="ja-JP" altLang="en-US" sz="3600">
                <a:solidFill>
                  <a:srgbClr val="011893"/>
                </a:solidFill>
              </a:rPr>
              <a:t>長距離力</a:t>
            </a:r>
          </a:p>
        </p:txBody>
      </p:sp>
      <p:sp>
        <p:nvSpPr>
          <p:cNvPr id="7" name="テキスト ボックス 6">
            <a:extLst>
              <a:ext uri="{FF2B5EF4-FFF2-40B4-BE49-F238E27FC236}">
                <a16:creationId xmlns:a16="http://schemas.microsoft.com/office/drawing/2014/main" id="{4B710C22-1829-53AD-80A5-11CAB9BAE350}"/>
              </a:ext>
            </a:extLst>
          </p:cNvPr>
          <p:cNvSpPr txBox="1"/>
          <p:nvPr/>
        </p:nvSpPr>
        <p:spPr>
          <a:xfrm>
            <a:off x="755576" y="4581128"/>
            <a:ext cx="7867859" cy="1815882"/>
          </a:xfrm>
          <a:prstGeom prst="rect">
            <a:avLst/>
          </a:prstGeom>
          <a:noFill/>
        </p:spPr>
        <p:txBody>
          <a:bodyPr wrap="none" rtlCol="0">
            <a:spAutoFit/>
          </a:bodyPr>
          <a:lstStyle/>
          <a:p>
            <a:r>
              <a:rPr kumimoji="1" lang="ja-JP" altLang="en-US" sz="2800"/>
              <a:t>離れた距離でも力が及ぶ</a:t>
            </a:r>
            <a:endParaRPr kumimoji="1" lang="en-US" altLang="ja-JP" sz="2800"/>
          </a:p>
          <a:p>
            <a:r>
              <a:rPr kumimoji="1" lang="ja-JP" altLang="en-US" sz="2800"/>
              <a:t>クーロン力や重力など</a:t>
            </a:r>
            <a:endParaRPr kumimoji="1" lang="en-US" altLang="ja-JP" sz="2800"/>
          </a:p>
          <a:p>
            <a:r>
              <a:rPr kumimoji="1" lang="ja-JP" altLang="en-US" sz="2800"/>
              <a:t>周期的境界条件の扱いに工夫が必要</a:t>
            </a:r>
            <a:r>
              <a:rPr kumimoji="1" lang="en-US" altLang="ja-JP" sz="2800"/>
              <a:t>(Ewald</a:t>
            </a:r>
            <a:r>
              <a:rPr kumimoji="1" lang="ja-JP" altLang="en-US" sz="2800"/>
              <a:t>和等</a:t>
            </a:r>
            <a:r>
              <a:rPr kumimoji="1" lang="en-US" altLang="ja-JP" sz="2800"/>
              <a:t>)</a:t>
            </a:r>
          </a:p>
          <a:p>
            <a:r>
              <a:rPr kumimoji="1" lang="ja-JP" altLang="en-US" sz="2800"/>
              <a:t>多重極展開などで計算コストを落とす</a:t>
            </a:r>
            <a:endParaRPr kumimoji="1" lang="en-US" altLang="ja-JP" sz="2800"/>
          </a:p>
        </p:txBody>
      </p:sp>
    </p:spTree>
    <p:extLst>
      <p:ext uri="{BB962C8B-B14F-4D97-AF65-F5344CB8AC3E}">
        <p14:creationId xmlns:p14="http://schemas.microsoft.com/office/powerpoint/2010/main" val="2944387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537BD-8445-B1F7-32AD-31E00680BCE4}"/>
              </a:ext>
            </a:extLst>
          </p:cNvPr>
          <p:cNvSpPr>
            <a:spLocks noGrp="1"/>
          </p:cNvSpPr>
          <p:nvPr>
            <p:ph type="body" sz="quarter" idx="10"/>
          </p:nvPr>
        </p:nvSpPr>
        <p:spPr/>
        <p:txBody>
          <a:bodyPr/>
          <a:lstStyle/>
          <a:p>
            <a:r>
              <a:rPr kumimoji="1" lang="ja-JP" altLang="en-US"/>
              <a:t>粒子法と分子動力学法</a:t>
            </a:r>
          </a:p>
        </p:txBody>
      </p:sp>
      <p:grpSp>
        <p:nvGrpSpPr>
          <p:cNvPr id="5" name="Group 26">
            <a:extLst>
              <a:ext uri="{FF2B5EF4-FFF2-40B4-BE49-F238E27FC236}">
                <a16:creationId xmlns:a16="http://schemas.microsoft.com/office/drawing/2014/main" id="{FAFFC597-89A8-24D0-1291-911701F8F020}"/>
              </a:ext>
            </a:extLst>
          </p:cNvPr>
          <p:cNvGrpSpPr>
            <a:grpSpLocks/>
          </p:cNvGrpSpPr>
          <p:nvPr/>
        </p:nvGrpSpPr>
        <p:grpSpPr bwMode="auto">
          <a:xfrm>
            <a:off x="5292080" y="1988840"/>
            <a:ext cx="2592288" cy="1749128"/>
            <a:chOff x="612" y="799"/>
            <a:chExt cx="4082" cy="2759"/>
          </a:xfrm>
        </p:grpSpPr>
        <p:sp>
          <p:nvSpPr>
            <p:cNvPr id="40" name="Rectangle 27">
              <a:extLst>
                <a:ext uri="{FF2B5EF4-FFF2-40B4-BE49-F238E27FC236}">
                  <a16:creationId xmlns:a16="http://schemas.microsoft.com/office/drawing/2014/main" id="{E615B2D8-E357-FB0A-EDCF-4375B839585F}"/>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1" name="Line 28">
              <a:extLst>
                <a:ext uri="{FF2B5EF4-FFF2-40B4-BE49-F238E27FC236}">
                  <a16:creationId xmlns:a16="http://schemas.microsoft.com/office/drawing/2014/main" id="{0B2F0AC1-722B-7DBD-A528-21B5B9C2DF90}"/>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2" name="Line 29">
              <a:extLst>
                <a:ext uri="{FF2B5EF4-FFF2-40B4-BE49-F238E27FC236}">
                  <a16:creationId xmlns:a16="http://schemas.microsoft.com/office/drawing/2014/main" id="{79E94D8E-0EFA-CAA8-AEAC-8FF901E9BAE9}"/>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3" name="Line 30">
              <a:extLst>
                <a:ext uri="{FF2B5EF4-FFF2-40B4-BE49-F238E27FC236}">
                  <a16:creationId xmlns:a16="http://schemas.microsoft.com/office/drawing/2014/main" id="{0E6E7874-1346-16A4-2CCD-16A7F4A5AEB1}"/>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4" name="Line 31">
              <a:extLst>
                <a:ext uri="{FF2B5EF4-FFF2-40B4-BE49-F238E27FC236}">
                  <a16:creationId xmlns:a16="http://schemas.microsoft.com/office/drawing/2014/main" id="{C9F533F1-4E57-1BB3-87C1-472199008FB7}"/>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5" name="Line 32">
              <a:extLst>
                <a:ext uri="{FF2B5EF4-FFF2-40B4-BE49-F238E27FC236}">
                  <a16:creationId xmlns:a16="http://schemas.microsoft.com/office/drawing/2014/main" id="{D4E98B20-0BCD-FEFB-3280-5E0F19389B4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6" name="Line 33">
              <a:extLst>
                <a:ext uri="{FF2B5EF4-FFF2-40B4-BE49-F238E27FC236}">
                  <a16:creationId xmlns:a16="http://schemas.microsoft.com/office/drawing/2014/main" id="{E235C0BC-6455-B816-F4C0-1821BF252207}"/>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7" name="Line 34">
              <a:extLst>
                <a:ext uri="{FF2B5EF4-FFF2-40B4-BE49-F238E27FC236}">
                  <a16:creationId xmlns:a16="http://schemas.microsoft.com/office/drawing/2014/main" id="{1B047BA2-376C-2420-07CD-38F55AB1CC69}"/>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8" name="Line 35">
              <a:extLst>
                <a:ext uri="{FF2B5EF4-FFF2-40B4-BE49-F238E27FC236}">
                  <a16:creationId xmlns:a16="http://schemas.microsoft.com/office/drawing/2014/main" id="{41722A6B-17DA-82ED-880E-1808A7205070}"/>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9" name="Line 36">
              <a:extLst>
                <a:ext uri="{FF2B5EF4-FFF2-40B4-BE49-F238E27FC236}">
                  <a16:creationId xmlns:a16="http://schemas.microsoft.com/office/drawing/2014/main" id="{2C2B4024-AD5F-F294-C14C-7A2051997841}"/>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0" name="Line 37">
              <a:extLst>
                <a:ext uri="{FF2B5EF4-FFF2-40B4-BE49-F238E27FC236}">
                  <a16:creationId xmlns:a16="http://schemas.microsoft.com/office/drawing/2014/main" id="{E77FA3AB-CF3A-FBF1-39FA-7B10244193C0}"/>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1" name="Line 38">
              <a:extLst>
                <a:ext uri="{FF2B5EF4-FFF2-40B4-BE49-F238E27FC236}">
                  <a16:creationId xmlns:a16="http://schemas.microsoft.com/office/drawing/2014/main" id="{99B0A131-6DA1-609C-9164-CA6A0928A16F}"/>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2" name="Line 39">
              <a:extLst>
                <a:ext uri="{FF2B5EF4-FFF2-40B4-BE49-F238E27FC236}">
                  <a16:creationId xmlns:a16="http://schemas.microsoft.com/office/drawing/2014/main" id="{80CBED43-4002-9516-A6E5-B2F8DB8B3FD5}"/>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3" name="Line 40">
              <a:extLst>
                <a:ext uri="{FF2B5EF4-FFF2-40B4-BE49-F238E27FC236}">
                  <a16:creationId xmlns:a16="http://schemas.microsoft.com/office/drawing/2014/main" id="{0FBDBAEA-A7A2-BEDF-75B0-02B419FB3030}"/>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4" name="Oval 41">
              <a:extLst>
                <a:ext uri="{FF2B5EF4-FFF2-40B4-BE49-F238E27FC236}">
                  <a16:creationId xmlns:a16="http://schemas.microsoft.com/office/drawing/2014/main" id="{DABF8281-CD77-CDAE-30B3-868C6058B01F}"/>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5" name="Freeform 42">
              <a:extLst>
                <a:ext uri="{FF2B5EF4-FFF2-40B4-BE49-F238E27FC236}">
                  <a16:creationId xmlns:a16="http://schemas.microsoft.com/office/drawing/2014/main" id="{5473C1D8-C4BE-0535-D659-1FE1B358A490}"/>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6" name="Freeform 43">
              <a:extLst>
                <a:ext uri="{FF2B5EF4-FFF2-40B4-BE49-F238E27FC236}">
                  <a16:creationId xmlns:a16="http://schemas.microsoft.com/office/drawing/2014/main" id="{5BCC25E5-68C3-C724-70F5-019E1FBC5E3D}"/>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6" name="Group 44">
            <a:extLst>
              <a:ext uri="{FF2B5EF4-FFF2-40B4-BE49-F238E27FC236}">
                <a16:creationId xmlns:a16="http://schemas.microsoft.com/office/drawing/2014/main" id="{E5A9A148-C7B2-D162-19FC-FE55F432CCE9}"/>
              </a:ext>
            </a:extLst>
          </p:cNvPr>
          <p:cNvGrpSpPr>
            <a:grpSpLocks/>
          </p:cNvGrpSpPr>
          <p:nvPr/>
        </p:nvGrpSpPr>
        <p:grpSpPr bwMode="auto">
          <a:xfrm>
            <a:off x="2339752" y="1988840"/>
            <a:ext cx="1587499" cy="1589087"/>
            <a:chOff x="272" y="516"/>
            <a:chExt cx="2948" cy="2835"/>
          </a:xfrm>
        </p:grpSpPr>
        <p:sp>
          <p:nvSpPr>
            <p:cNvPr id="19" name="Oval 45">
              <a:extLst>
                <a:ext uri="{FF2B5EF4-FFF2-40B4-BE49-F238E27FC236}">
                  <a16:creationId xmlns:a16="http://schemas.microsoft.com/office/drawing/2014/main" id="{AEDF74C4-A027-2BDD-C860-547760314F70}"/>
                </a:ext>
              </a:extLst>
            </p:cNvPr>
            <p:cNvSpPr>
              <a:spLocks noChangeArrowheads="1"/>
            </p:cNvSpPr>
            <p:nvPr/>
          </p:nvSpPr>
          <p:spPr bwMode="auto">
            <a:xfrm>
              <a:off x="612"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Oval 46">
              <a:extLst>
                <a:ext uri="{FF2B5EF4-FFF2-40B4-BE49-F238E27FC236}">
                  <a16:creationId xmlns:a16="http://schemas.microsoft.com/office/drawing/2014/main" id="{59FBB8BB-B34E-E122-FC2F-9CB76F621F81}"/>
                </a:ext>
              </a:extLst>
            </p:cNvPr>
            <p:cNvSpPr>
              <a:spLocks noChangeArrowheads="1"/>
            </p:cNvSpPr>
            <p:nvPr/>
          </p:nvSpPr>
          <p:spPr bwMode="auto">
            <a:xfrm>
              <a:off x="1066"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Oval 47">
              <a:extLst>
                <a:ext uri="{FF2B5EF4-FFF2-40B4-BE49-F238E27FC236}">
                  <a16:creationId xmlns:a16="http://schemas.microsoft.com/office/drawing/2014/main" id="{101B9A22-E916-7938-A684-FB0D8F7631AC}"/>
                </a:ext>
              </a:extLst>
            </p:cNvPr>
            <p:cNvSpPr>
              <a:spLocks noChangeArrowheads="1"/>
            </p:cNvSpPr>
            <p:nvPr/>
          </p:nvSpPr>
          <p:spPr bwMode="auto">
            <a:xfrm>
              <a:off x="328" y="187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2" name="Oval 48">
              <a:extLst>
                <a:ext uri="{FF2B5EF4-FFF2-40B4-BE49-F238E27FC236}">
                  <a16:creationId xmlns:a16="http://schemas.microsoft.com/office/drawing/2014/main" id="{9EBBBC78-9400-5117-278D-EF8F41CE045A}"/>
                </a:ext>
              </a:extLst>
            </p:cNvPr>
            <p:cNvSpPr>
              <a:spLocks noChangeArrowheads="1"/>
            </p:cNvSpPr>
            <p:nvPr/>
          </p:nvSpPr>
          <p:spPr bwMode="auto">
            <a:xfrm>
              <a:off x="725" y="2217"/>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3" name="Oval 49">
              <a:extLst>
                <a:ext uri="{FF2B5EF4-FFF2-40B4-BE49-F238E27FC236}">
                  <a16:creationId xmlns:a16="http://schemas.microsoft.com/office/drawing/2014/main" id="{E64E1EF0-C301-7E70-01A2-89700FC6E23C}"/>
                </a:ext>
              </a:extLst>
            </p:cNvPr>
            <p:cNvSpPr>
              <a:spLocks noChangeArrowheads="1"/>
            </p:cNvSpPr>
            <p:nvPr/>
          </p:nvSpPr>
          <p:spPr bwMode="auto">
            <a:xfrm>
              <a:off x="123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4" name="Oval 50">
              <a:extLst>
                <a:ext uri="{FF2B5EF4-FFF2-40B4-BE49-F238E27FC236}">
                  <a16:creationId xmlns:a16="http://schemas.microsoft.com/office/drawing/2014/main" id="{616AABB0-4152-C0D9-E451-050F5570F6AA}"/>
                </a:ext>
              </a:extLst>
            </p:cNvPr>
            <p:cNvSpPr>
              <a:spLocks noChangeArrowheads="1"/>
            </p:cNvSpPr>
            <p:nvPr/>
          </p:nvSpPr>
          <p:spPr bwMode="auto">
            <a:xfrm>
              <a:off x="1633"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5" name="Oval 51">
              <a:extLst>
                <a:ext uri="{FF2B5EF4-FFF2-40B4-BE49-F238E27FC236}">
                  <a16:creationId xmlns:a16="http://schemas.microsoft.com/office/drawing/2014/main" id="{742808F1-3D28-E86C-84C6-5EB9AB2C5A0A}"/>
                </a:ext>
              </a:extLst>
            </p:cNvPr>
            <p:cNvSpPr>
              <a:spLocks noChangeArrowheads="1"/>
            </p:cNvSpPr>
            <p:nvPr/>
          </p:nvSpPr>
          <p:spPr bwMode="auto">
            <a:xfrm>
              <a:off x="1462" y="227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6" name="Oval 52">
              <a:extLst>
                <a:ext uri="{FF2B5EF4-FFF2-40B4-BE49-F238E27FC236}">
                  <a16:creationId xmlns:a16="http://schemas.microsoft.com/office/drawing/2014/main" id="{C3D505D7-7BB8-7F5C-39D9-990676183F81}"/>
                </a:ext>
              </a:extLst>
            </p:cNvPr>
            <p:cNvSpPr>
              <a:spLocks noChangeArrowheads="1"/>
            </p:cNvSpPr>
            <p:nvPr/>
          </p:nvSpPr>
          <p:spPr bwMode="auto">
            <a:xfrm>
              <a:off x="669" y="74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7" name="Oval 53">
              <a:extLst>
                <a:ext uri="{FF2B5EF4-FFF2-40B4-BE49-F238E27FC236}">
                  <a16:creationId xmlns:a16="http://schemas.microsoft.com/office/drawing/2014/main" id="{0A859E44-2639-7982-FE0F-E2C4E21A1C6D}"/>
                </a:ext>
              </a:extLst>
            </p:cNvPr>
            <p:cNvSpPr>
              <a:spLocks noChangeArrowheads="1"/>
            </p:cNvSpPr>
            <p:nvPr/>
          </p:nvSpPr>
          <p:spPr bwMode="auto">
            <a:xfrm>
              <a:off x="1859" y="113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8" name="Oval 54">
              <a:extLst>
                <a:ext uri="{FF2B5EF4-FFF2-40B4-BE49-F238E27FC236}">
                  <a16:creationId xmlns:a16="http://schemas.microsoft.com/office/drawing/2014/main" id="{A5AF22C5-19E4-AC04-E89F-CB4FBEAFB7E1}"/>
                </a:ext>
              </a:extLst>
            </p:cNvPr>
            <p:cNvSpPr>
              <a:spLocks noChangeArrowheads="1"/>
            </p:cNvSpPr>
            <p:nvPr/>
          </p:nvSpPr>
          <p:spPr bwMode="auto">
            <a:xfrm>
              <a:off x="1179" y="57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9" name="Oval 55">
              <a:extLst>
                <a:ext uri="{FF2B5EF4-FFF2-40B4-BE49-F238E27FC236}">
                  <a16:creationId xmlns:a16="http://schemas.microsoft.com/office/drawing/2014/main" id="{138F06C8-F00E-1111-D784-F1680C0F04E5}"/>
                </a:ext>
              </a:extLst>
            </p:cNvPr>
            <p:cNvSpPr>
              <a:spLocks noChangeArrowheads="1"/>
            </p:cNvSpPr>
            <p:nvPr/>
          </p:nvSpPr>
          <p:spPr bwMode="auto">
            <a:xfrm>
              <a:off x="1689" y="68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0" name="Oval 56">
              <a:extLst>
                <a:ext uri="{FF2B5EF4-FFF2-40B4-BE49-F238E27FC236}">
                  <a16:creationId xmlns:a16="http://schemas.microsoft.com/office/drawing/2014/main" id="{E82961ED-873D-D745-5CFA-207E31C0E1F0}"/>
                </a:ext>
              </a:extLst>
            </p:cNvPr>
            <p:cNvSpPr>
              <a:spLocks noChangeArrowheads="1"/>
            </p:cNvSpPr>
            <p:nvPr/>
          </p:nvSpPr>
          <p:spPr bwMode="auto">
            <a:xfrm>
              <a:off x="2256" y="79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1" name="Oval 57">
              <a:extLst>
                <a:ext uri="{FF2B5EF4-FFF2-40B4-BE49-F238E27FC236}">
                  <a16:creationId xmlns:a16="http://schemas.microsoft.com/office/drawing/2014/main" id="{731D5D50-37FD-93D0-048B-1504D72CB358}"/>
                </a:ext>
              </a:extLst>
            </p:cNvPr>
            <p:cNvSpPr>
              <a:spLocks noChangeArrowheads="1"/>
            </p:cNvSpPr>
            <p:nvPr/>
          </p:nvSpPr>
          <p:spPr bwMode="auto">
            <a:xfrm>
              <a:off x="2143" y="165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2" name="Oval 58">
              <a:extLst>
                <a:ext uri="{FF2B5EF4-FFF2-40B4-BE49-F238E27FC236}">
                  <a16:creationId xmlns:a16="http://schemas.microsoft.com/office/drawing/2014/main" id="{4BC2F3E9-BF44-0342-9AA2-C102451FFCE9}"/>
                </a:ext>
              </a:extLst>
            </p:cNvPr>
            <p:cNvSpPr>
              <a:spLocks noChangeArrowheads="1"/>
            </p:cNvSpPr>
            <p:nvPr/>
          </p:nvSpPr>
          <p:spPr bwMode="auto">
            <a:xfrm>
              <a:off x="2029" y="216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3" name="Oval 59">
              <a:extLst>
                <a:ext uri="{FF2B5EF4-FFF2-40B4-BE49-F238E27FC236}">
                  <a16:creationId xmlns:a16="http://schemas.microsoft.com/office/drawing/2014/main" id="{6EBA937A-53F6-85E9-5AD0-1FF7D333DB4C}"/>
                </a:ext>
              </a:extLst>
            </p:cNvPr>
            <p:cNvSpPr>
              <a:spLocks noChangeArrowheads="1"/>
            </p:cNvSpPr>
            <p:nvPr/>
          </p:nvSpPr>
          <p:spPr bwMode="auto">
            <a:xfrm>
              <a:off x="259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4" name="Oval 60">
              <a:extLst>
                <a:ext uri="{FF2B5EF4-FFF2-40B4-BE49-F238E27FC236}">
                  <a16:creationId xmlns:a16="http://schemas.microsoft.com/office/drawing/2014/main" id="{8995A5DB-64E4-1EA2-C987-6C0F77453770}"/>
                </a:ext>
              </a:extLst>
            </p:cNvPr>
            <p:cNvSpPr>
              <a:spLocks noChangeArrowheads="1"/>
            </p:cNvSpPr>
            <p:nvPr/>
          </p:nvSpPr>
          <p:spPr bwMode="auto">
            <a:xfrm>
              <a:off x="2710" y="193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5" name="Oval 61">
              <a:extLst>
                <a:ext uri="{FF2B5EF4-FFF2-40B4-BE49-F238E27FC236}">
                  <a16:creationId xmlns:a16="http://schemas.microsoft.com/office/drawing/2014/main" id="{FA3AF68D-21C3-1560-ECDE-EDC4C9943F77}"/>
                </a:ext>
              </a:extLst>
            </p:cNvPr>
            <p:cNvSpPr>
              <a:spLocks noChangeArrowheads="1"/>
            </p:cNvSpPr>
            <p:nvPr/>
          </p:nvSpPr>
          <p:spPr bwMode="auto">
            <a:xfrm>
              <a:off x="2483" y="250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6" name="Oval 62">
              <a:extLst>
                <a:ext uri="{FF2B5EF4-FFF2-40B4-BE49-F238E27FC236}">
                  <a16:creationId xmlns:a16="http://schemas.microsoft.com/office/drawing/2014/main" id="{AB95620A-82E0-0807-2700-970ECB8D21F2}"/>
                </a:ext>
              </a:extLst>
            </p:cNvPr>
            <p:cNvSpPr>
              <a:spLocks noChangeArrowheads="1"/>
            </p:cNvSpPr>
            <p:nvPr/>
          </p:nvSpPr>
          <p:spPr bwMode="auto">
            <a:xfrm>
              <a:off x="1122" y="2614"/>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7" name="Oval 63">
              <a:extLst>
                <a:ext uri="{FF2B5EF4-FFF2-40B4-BE49-F238E27FC236}">
                  <a16:creationId xmlns:a16="http://schemas.microsoft.com/office/drawing/2014/main" id="{61F5FF75-FD16-87BC-9559-DC0786CD02FB}"/>
                </a:ext>
              </a:extLst>
            </p:cNvPr>
            <p:cNvSpPr>
              <a:spLocks noChangeArrowheads="1"/>
            </p:cNvSpPr>
            <p:nvPr/>
          </p:nvSpPr>
          <p:spPr bwMode="auto">
            <a:xfrm>
              <a:off x="442" y="267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8" name="Oval 64">
              <a:extLst>
                <a:ext uri="{FF2B5EF4-FFF2-40B4-BE49-F238E27FC236}">
                  <a16:creationId xmlns:a16="http://schemas.microsoft.com/office/drawing/2014/main" id="{7BFA74C1-A92F-5CC8-2224-955A69EA2CD3}"/>
                </a:ext>
              </a:extLst>
            </p:cNvPr>
            <p:cNvSpPr>
              <a:spLocks noChangeArrowheads="1"/>
            </p:cNvSpPr>
            <p:nvPr/>
          </p:nvSpPr>
          <p:spPr bwMode="auto">
            <a:xfrm>
              <a:off x="1859" y="284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9" name="Rectangle 65">
              <a:extLst>
                <a:ext uri="{FF2B5EF4-FFF2-40B4-BE49-F238E27FC236}">
                  <a16:creationId xmlns:a16="http://schemas.microsoft.com/office/drawing/2014/main" id="{5A6EBBF8-9102-3E7C-CA91-6DC106B64E7E}"/>
                </a:ext>
              </a:extLst>
            </p:cNvPr>
            <p:cNvSpPr>
              <a:spLocks noChangeArrowheads="1"/>
            </p:cNvSpPr>
            <p:nvPr/>
          </p:nvSpPr>
          <p:spPr bwMode="auto">
            <a:xfrm>
              <a:off x="272" y="516"/>
              <a:ext cx="2948" cy="2835"/>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7" name="グループ化 6">
            <a:extLst>
              <a:ext uri="{FF2B5EF4-FFF2-40B4-BE49-F238E27FC236}">
                <a16:creationId xmlns:a16="http://schemas.microsoft.com/office/drawing/2014/main" id="{D0EEEB2C-7D51-2D75-CA58-FA12DA9E3BC1}"/>
              </a:ext>
            </a:extLst>
          </p:cNvPr>
          <p:cNvGrpSpPr>
            <a:grpSpLocks/>
          </p:cNvGrpSpPr>
          <p:nvPr/>
        </p:nvGrpSpPr>
        <p:grpSpPr bwMode="auto">
          <a:xfrm>
            <a:off x="610966" y="2061863"/>
            <a:ext cx="1676400" cy="1128712"/>
            <a:chOff x="5327650" y="1719263"/>
            <a:chExt cx="2206625" cy="1485900"/>
          </a:xfrm>
        </p:grpSpPr>
        <p:sp>
          <p:nvSpPr>
            <p:cNvPr id="14" name="Oval 11">
              <a:extLst>
                <a:ext uri="{FF2B5EF4-FFF2-40B4-BE49-F238E27FC236}">
                  <a16:creationId xmlns:a16="http://schemas.microsoft.com/office/drawing/2014/main" id="{AE18D200-3BB6-6C5B-4BE3-09E89D44E6C6}"/>
                </a:ext>
              </a:extLst>
            </p:cNvPr>
            <p:cNvSpPr>
              <a:spLocks noChangeArrowheads="1"/>
            </p:cNvSpPr>
            <p:nvPr/>
          </p:nvSpPr>
          <p:spPr bwMode="auto">
            <a:xfrm>
              <a:off x="5689600" y="1855788"/>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Oval 12">
              <a:extLst>
                <a:ext uri="{FF2B5EF4-FFF2-40B4-BE49-F238E27FC236}">
                  <a16:creationId xmlns:a16="http://schemas.microsoft.com/office/drawing/2014/main" id="{FD6F0FDB-2E07-A362-03CC-4897041AB92B}"/>
                </a:ext>
              </a:extLst>
            </p:cNvPr>
            <p:cNvSpPr>
              <a:spLocks noChangeArrowheads="1"/>
            </p:cNvSpPr>
            <p:nvPr/>
          </p:nvSpPr>
          <p:spPr bwMode="auto">
            <a:xfrm>
              <a:off x="6273800" y="2170113"/>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13">
              <a:extLst>
                <a:ext uri="{FF2B5EF4-FFF2-40B4-BE49-F238E27FC236}">
                  <a16:creationId xmlns:a16="http://schemas.microsoft.com/office/drawing/2014/main" id="{2255B8BA-3AD2-7AB6-2585-527A5E42BDC5}"/>
                </a:ext>
              </a:extLst>
            </p:cNvPr>
            <p:cNvSpPr>
              <a:spLocks noChangeShapeType="1"/>
            </p:cNvSpPr>
            <p:nvPr/>
          </p:nvSpPr>
          <p:spPr bwMode="auto">
            <a:xfrm flipV="1">
              <a:off x="6184900" y="2035175"/>
              <a:ext cx="493713" cy="811213"/>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14">
              <a:extLst>
                <a:ext uri="{FF2B5EF4-FFF2-40B4-BE49-F238E27FC236}">
                  <a16:creationId xmlns:a16="http://schemas.microsoft.com/office/drawing/2014/main" id="{D3F1A591-8159-4C51-60C8-C7E64216EFA2}"/>
                </a:ext>
              </a:extLst>
            </p:cNvPr>
            <p:cNvSpPr>
              <a:spLocks noChangeShapeType="1"/>
            </p:cNvSpPr>
            <p:nvPr/>
          </p:nvSpPr>
          <p:spPr bwMode="auto">
            <a:xfrm>
              <a:off x="6408738" y="2439988"/>
              <a:ext cx="1125537" cy="765175"/>
            </a:xfrm>
            <a:prstGeom prst="line">
              <a:avLst/>
            </a:prstGeom>
            <a:noFill/>
            <a:ln w="38100">
              <a:solidFill>
                <a:srgbClr val="FF0000"/>
              </a:solidFill>
              <a:round/>
              <a:headEnd/>
              <a:tailEnd type="triangle" w="lg" len="lg"/>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15">
              <a:extLst>
                <a:ext uri="{FF2B5EF4-FFF2-40B4-BE49-F238E27FC236}">
                  <a16:creationId xmlns:a16="http://schemas.microsoft.com/office/drawing/2014/main" id="{B00AE42D-45FA-E95D-4724-06FE45C1985E}"/>
                </a:ext>
              </a:extLst>
            </p:cNvPr>
            <p:cNvSpPr>
              <a:spLocks noChangeShapeType="1"/>
            </p:cNvSpPr>
            <p:nvPr/>
          </p:nvSpPr>
          <p:spPr bwMode="auto">
            <a:xfrm>
              <a:off x="5327650" y="1719263"/>
              <a:ext cx="1127125" cy="766762"/>
            </a:xfrm>
            <a:prstGeom prst="line">
              <a:avLst/>
            </a:prstGeom>
            <a:noFill/>
            <a:ln w="38100">
              <a:solidFill>
                <a:srgbClr val="FF0000"/>
              </a:solidFill>
              <a:round/>
              <a:headEnd type="triangle" w="lg" len="lg"/>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sp>
        <p:nvSpPr>
          <p:cNvPr id="57" name="テキスト ボックス 56">
            <a:extLst>
              <a:ext uri="{FF2B5EF4-FFF2-40B4-BE49-F238E27FC236}">
                <a16:creationId xmlns:a16="http://schemas.microsoft.com/office/drawing/2014/main" id="{80CA3721-04F9-C61D-E5EE-6C3DD2D0CB88}"/>
              </a:ext>
            </a:extLst>
          </p:cNvPr>
          <p:cNvSpPr txBox="1"/>
          <p:nvPr/>
        </p:nvSpPr>
        <p:spPr>
          <a:xfrm>
            <a:off x="467544" y="4221088"/>
            <a:ext cx="3775393" cy="954107"/>
          </a:xfrm>
          <a:prstGeom prst="rect">
            <a:avLst/>
          </a:prstGeom>
          <a:noFill/>
        </p:spPr>
        <p:txBody>
          <a:bodyPr wrap="none" rtlCol="0">
            <a:spAutoFit/>
          </a:bodyPr>
          <a:lstStyle/>
          <a:p>
            <a:r>
              <a:rPr kumimoji="1" lang="ja-JP" altLang="en-US" sz="2800"/>
              <a:t>物体にかかる力を計算</a:t>
            </a:r>
            <a:endParaRPr kumimoji="1" lang="en-US" altLang="ja-JP" sz="2800"/>
          </a:p>
          <a:p>
            <a:r>
              <a:rPr kumimoji="1" lang="ja-JP" altLang="en-US" sz="2800"/>
              <a:t>→ラグランジュ描像</a:t>
            </a:r>
            <a:endParaRPr kumimoji="1" lang="en-US" altLang="ja-JP" sz="2800"/>
          </a:p>
        </p:txBody>
      </p:sp>
      <p:sp>
        <p:nvSpPr>
          <p:cNvPr id="58" name="テキスト ボックス 57">
            <a:extLst>
              <a:ext uri="{FF2B5EF4-FFF2-40B4-BE49-F238E27FC236}">
                <a16:creationId xmlns:a16="http://schemas.microsoft.com/office/drawing/2014/main" id="{5F9149F3-CDF8-C0D7-CB58-7575A6E39F9B}"/>
              </a:ext>
            </a:extLst>
          </p:cNvPr>
          <p:cNvSpPr txBox="1"/>
          <p:nvPr/>
        </p:nvSpPr>
        <p:spPr>
          <a:xfrm>
            <a:off x="395536" y="1268760"/>
            <a:ext cx="3775393" cy="523220"/>
          </a:xfrm>
          <a:prstGeom prst="rect">
            <a:avLst/>
          </a:prstGeom>
          <a:noFill/>
        </p:spPr>
        <p:txBody>
          <a:bodyPr wrap="none" rtlCol="0">
            <a:spAutoFit/>
          </a:bodyPr>
          <a:lstStyle/>
          <a:p>
            <a:r>
              <a:rPr kumimoji="1" lang="ja-JP" altLang="en-US" sz="2800"/>
              <a:t>分子シミュレーション</a:t>
            </a:r>
          </a:p>
        </p:txBody>
      </p:sp>
      <p:sp>
        <p:nvSpPr>
          <p:cNvPr id="59" name="テキスト ボックス 58">
            <a:extLst>
              <a:ext uri="{FF2B5EF4-FFF2-40B4-BE49-F238E27FC236}">
                <a16:creationId xmlns:a16="http://schemas.microsoft.com/office/drawing/2014/main" id="{9F58931F-886E-2DAD-AE00-8A44DB0CE740}"/>
              </a:ext>
            </a:extLst>
          </p:cNvPr>
          <p:cNvSpPr txBox="1"/>
          <p:nvPr/>
        </p:nvSpPr>
        <p:spPr>
          <a:xfrm>
            <a:off x="5004048" y="1268760"/>
            <a:ext cx="3775393" cy="523220"/>
          </a:xfrm>
          <a:prstGeom prst="rect">
            <a:avLst/>
          </a:prstGeom>
          <a:noFill/>
        </p:spPr>
        <p:txBody>
          <a:bodyPr wrap="none" rtlCol="0">
            <a:spAutoFit/>
          </a:bodyPr>
          <a:lstStyle/>
          <a:p>
            <a:r>
              <a:rPr lang="ja-JP" altLang="en-US" sz="2800"/>
              <a:t>格子シミュレーション</a:t>
            </a:r>
            <a:endParaRPr kumimoji="1" lang="ja-JP" altLang="en-US" sz="2800"/>
          </a:p>
        </p:txBody>
      </p:sp>
      <p:sp>
        <p:nvSpPr>
          <p:cNvPr id="60" name="テキスト ボックス 59">
            <a:extLst>
              <a:ext uri="{FF2B5EF4-FFF2-40B4-BE49-F238E27FC236}">
                <a16:creationId xmlns:a16="http://schemas.microsoft.com/office/drawing/2014/main" id="{0084FCC0-69AC-2A10-1744-0ECF2DBF7A95}"/>
              </a:ext>
            </a:extLst>
          </p:cNvPr>
          <p:cNvSpPr txBox="1"/>
          <p:nvPr/>
        </p:nvSpPr>
        <p:spPr>
          <a:xfrm>
            <a:off x="4932040" y="4221088"/>
            <a:ext cx="3775393" cy="954107"/>
          </a:xfrm>
          <a:prstGeom prst="rect">
            <a:avLst/>
          </a:prstGeom>
          <a:noFill/>
        </p:spPr>
        <p:txBody>
          <a:bodyPr wrap="none" rtlCol="0">
            <a:spAutoFit/>
          </a:bodyPr>
          <a:lstStyle/>
          <a:p>
            <a:r>
              <a:rPr kumimoji="1" lang="ja-JP" altLang="en-US" sz="2800"/>
              <a:t>固定された空間で計算</a:t>
            </a:r>
            <a:endParaRPr kumimoji="1" lang="en-US" altLang="ja-JP" sz="2800"/>
          </a:p>
          <a:p>
            <a:r>
              <a:rPr kumimoji="1" lang="ja-JP" altLang="en-US" sz="2800"/>
              <a:t>→オイラー描像</a:t>
            </a:r>
            <a:endParaRPr kumimoji="1" lang="en-US" altLang="ja-JP" sz="2800"/>
          </a:p>
        </p:txBody>
      </p:sp>
      <p:sp>
        <p:nvSpPr>
          <p:cNvPr id="61" name="テキスト ボックス 60">
            <a:extLst>
              <a:ext uri="{FF2B5EF4-FFF2-40B4-BE49-F238E27FC236}">
                <a16:creationId xmlns:a16="http://schemas.microsoft.com/office/drawing/2014/main" id="{7BAA64D7-EB7E-A3BE-9D30-5EA071A99D4E}"/>
              </a:ext>
            </a:extLst>
          </p:cNvPr>
          <p:cNvSpPr txBox="1"/>
          <p:nvPr/>
        </p:nvSpPr>
        <p:spPr>
          <a:xfrm>
            <a:off x="539552" y="5445224"/>
            <a:ext cx="3570208" cy="461665"/>
          </a:xfrm>
          <a:prstGeom prst="rect">
            <a:avLst/>
          </a:prstGeom>
          <a:noFill/>
        </p:spPr>
        <p:txBody>
          <a:bodyPr wrap="none" rtlCol="0">
            <a:spAutoFit/>
          </a:bodyPr>
          <a:lstStyle/>
          <a:p>
            <a:r>
              <a:rPr kumimoji="1" lang="ja-JP" altLang="en-US" sz="2400"/>
              <a:t>ニュートンの運動方程式</a:t>
            </a:r>
            <a:endParaRPr kumimoji="1" lang="en-US" altLang="ja-JP" sz="2400"/>
          </a:p>
        </p:txBody>
      </p:sp>
      <p:sp>
        <p:nvSpPr>
          <p:cNvPr id="62" name="テキスト ボックス 61">
            <a:extLst>
              <a:ext uri="{FF2B5EF4-FFF2-40B4-BE49-F238E27FC236}">
                <a16:creationId xmlns:a16="http://schemas.microsoft.com/office/drawing/2014/main" id="{ECBD4807-BEC6-1056-34EB-273435DE2A50}"/>
              </a:ext>
            </a:extLst>
          </p:cNvPr>
          <p:cNvSpPr txBox="1"/>
          <p:nvPr/>
        </p:nvSpPr>
        <p:spPr>
          <a:xfrm>
            <a:off x="4788024" y="5445224"/>
            <a:ext cx="4185761" cy="461665"/>
          </a:xfrm>
          <a:prstGeom prst="rect">
            <a:avLst/>
          </a:prstGeom>
          <a:noFill/>
        </p:spPr>
        <p:txBody>
          <a:bodyPr wrap="none" rtlCol="0">
            <a:spAutoFit/>
          </a:bodyPr>
          <a:lstStyle/>
          <a:p>
            <a:r>
              <a:rPr kumimoji="1" lang="ja-JP" altLang="en-US" sz="2400"/>
              <a:t>ナビエ・ストークス方程式等</a:t>
            </a:r>
            <a:endParaRPr kumimoji="1" lang="en-US" altLang="ja-JP" sz="2400"/>
          </a:p>
        </p:txBody>
      </p:sp>
    </p:spTree>
    <p:extLst>
      <p:ext uri="{BB962C8B-B14F-4D97-AF65-F5344CB8AC3E}">
        <p14:creationId xmlns:p14="http://schemas.microsoft.com/office/powerpoint/2010/main" val="205700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01E371-5FCA-5B10-573D-1140E2C6F84F}"/>
              </a:ext>
            </a:extLst>
          </p:cNvPr>
          <p:cNvSpPr>
            <a:spLocks noGrp="1"/>
          </p:cNvSpPr>
          <p:nvPr>
            <p:ph type="body" sz="quarter" idx="10"/>
          </p:nvPr>
        </p:nvSpPr>
        <p:spPr/>
        <p:txBody>
          <a:bodyPr/>
          <a:lstStyle/>
          <a:p>
            <a:r>
              <a:rPr kumimoji="1" lang="ja-JP" altLang="en-US"/>
              <a:t>粒子法と分子動力学法</a:t>
            </a:r>
          </a:p>
        </p:txBody>
      </p:sp>
      <p:sp>
        <p:nvSpPr>
          <p:cNvPr id="3" name="テキスト ボックス 2">
            <a:extLst>
              <a:ext uri="{FF2B5EF4-FFF2-40B4-BE49-F238E27FC236}">
                <a16:creationId xmlns:a16="http://schemas.microsoft.com/office/drawing/2014/main" id="{FA72F9CE-D0AF-4E0B-1EF6-94B4D7EF07F2}"/>
              </a:ext>
            </a:extLst>
          </p:cNvPr>
          <p:cNvSpPr txBox="1"/>
          <p:nvPr/>
        </p:nvSpPr>
        <p:spPr>
          <a:xfrm>
            <a:off x="251520" y="3645024"/>
            <a:ext cx="1261884" cy="523220"/>
          </a:xfrm>
          <a:prstGeom prst="rect">
            <a:avLst/>
          </a:prstGeom>
          <a:noFill/>
        </p:spPr>
        <p:txBody>
          <a:bodyPr wrap="none" rtlCol="0">
            <a:spAutoFit/>
          </a:bodyPr>
          <a:lstStyle/>
          <a:p>
            <a:r>
              <a:rPr kumimoji="1" lang="ja-JP" altLang="en-US" sz="2800">
                <a:solidFill>
                  <a:srgbClr val="011893"/>
                </a:solidFill>
              </a:rPr>
              <a:t>粒子法</a:t>
            </a:r>
          </a:p>
        </p:txBody>
      </p:sp>
      <p:grpSp>
        <p:nvGrpSpPr>
          <p:cNvPr id="4" name="Group 26">
            <a:extLst>
              <a:ext uri="{FF2B5EF4-FFF2-40B4-BE49-F238E27FC236}">
                <a16:creationId xmlns:a16="http://schemas.microsoft.com/office/drawing/2014/main" id="{DB8C2452-145B-9BC1-276E-8CCBECA437BE}"/>
              </a:ext>
            </a:extLst>
          </p:cNvPr>
          <p:cNvGrpSpPr>
            <a:grpSpLocks/>
          </p:cNvGrpSpPr>
          <p:nvPr/>
        </p:nvGrpSpPr>
        <p:grpSpPr bwMode="auto">
          <a:xfrm>
            <a:off x="611560" y="1700808"/>
            <a:ext cx="2592288" cy="1749128"/>
            <a:chOff x="612" y="799"/>
            <a:chExt cx="4082" cy="2759"/>
          </a:xfrm>
        </p:grpSpPr>
        <p:sp>
          <p:nvSpPr>
            <p:cNvPr id="5" name="Rectangle 27">
              <a:extLst>
                <a:ext uri="{FF2B5EF4-FFF2-40B4-BE49-F238E27FC236}">
                  <a16:creationId xmlns:a16="http://schemas.microsoft.com/office/drawing/2014/main" id="{CADFE134-6080-72DE-7A17-E1D48A6F282E}"/>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6" name="Line 28">
              <a:extLst>
                <a:ext uri="{FF2B5EF4-FFF2-40B4-BE49-F238E27FC236}">
                  <a16:creationId xmlns:a16="http://schemas.microsoft.com/office/drawing/2014/main" id="{F1FDC867-B622-2CBC-C48C-7CC59E452B73}"/>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7" name="Line 29">
              <a:extLst>
                <a:ext uri="{FF2B5EF4-FFF2-40B4-BE49-F238E27FC236}">
                  <a16:creationId xmlns:a16="http://schemas.microsoft.com/office/drawing/2014/main" id="{8089F569-D7EB-A0A7-D8D4-EC9E4FB2A6BA}"/>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8" name="Line 30">
              <a:extLst>
                <a:ext uri="{FF2B5EF4-FFF2-40B4-BE49-F238E27FC236}">
                  <a16:creationId xmlns:a16="http://schemas.microsoft.com/office/drawing/2014/main" id="{8D89332A-7CD0-DD04-CDC6-2CA364CE2E72}"/>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9" name="Line 31">
              <a:extLst>
                <a:ext uri="{FF2B5EF4-FFF2-40B4-BE49-F238E27FC236}">
                  <a16:creationId xmlns:a16="http://schemas.microsoft.com/office/drawing/2014/main" id="{F5606B3E-6A12-1E7A-65B1-5DA0069C8676}"/>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0" name="Line 32">
              <a:extLst>
                <a:ext uri="{FF2B5EF4-FFF2-40B4-BE49-F238E27FC236}">
                  <a16:creationId xmlns:a16="http://schemas.microsoft.com/office/drawing/2014/main" id="{9ACEE080-CB54-D1C1-4E3D-25D9581E583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1" name="Line 33">
              <a:extLst>
                <a:ext uri="{FF2B5EF4-FFF2-40B4-BE49-F238E27FC236}">
                  <a16:creationId xmlns:a16="http://schemas.microsoft.com/office/drawing/2014/main" id="{42FEFA23-690A-0F92-6B75-B36ACE6033FD}"/>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2" name="Line 34">
              <a:extLst>
                <a:ext uri="{FF2B5EF4-FFF2-40B4-BE49-F238E27FC236}">
                  <a16:creationId xmlns:a16="http://schemas.microsoft.com/office/drawing/2014/main" id="{1B57E7D9-E383-A7E5-D480-4C4D066AFB06}"/>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3" name="Line 35">
              <a:extLst>
                <a:ext uri="{FF2B5EF4-FFF2-40B4-BE49-F238E27FC236}">
                  <a16:creationId xmlns:a16="http://schemas.microsoft.com/office/drawing/2014/main" id="{D24FFEEF-49DE-9D60-75D1-92F4B547DC45}"/>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4" name="Line 36">
              <a:extLst>
                <a:ext uri="{FF2B5EF4-FFF2-40B4-BE49-F238E27FC236}">
                  <a16:creationId xmlns:a16="http://schemas.microsoft.com/office/drawing/2014/main" id="{3D0E5F5B-5F5E-51EE-2E8F-392F5B016379}"/>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Line 37">
              <a:extLst>
                <a:ext uri="{FF2B5EF4-FFF2-40B4-BE49-F238E27FC236}">
                  <a16:creationId xmlns:a16="http://schemas.microsoft.com/office/drawing/2014/main" id="{5DD8EAC9-EF69-3A15-9955-19903A5A4E06}"/>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38">
              <a:extLst>
                <a:ext uri="{FF2B5EF4-FFF2-40B4-BE49-F238E27FC236}">
                  <a16:creationId xmlns:a16="http://schemas.microsoft.com/office/drawing/2014/main" id="{5CE98C0F-C436-B96B-0526-1D6770D4DB7E}"/>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39">
              <a:extLst>
                <a:ext uri="{FF2B5EF4-FFF2-40B4-BE49-F238E27FC236}">
                  <a16:creationId xmlns:a16="http://schemas.microsoft.com/office/drawing/2014/main" id="{DB0C76A4-FC17-D8E4-5E09-582E50A43804}"/>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40">
              <a:extLst>
                <a:ext uri="{FF2B5EF4-FFF2-40B4-BE49-F238E27FC236}">
                  <a16:creationId xmlns:a16="http://schemas.microsoft.com/office/drawing/2014/main" id="{B87E7656-4228-DD15-20A3-5D23DDE3C1E4}"/>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9" name="Oval 41">
              <a:extLst>
                <a:ext uri="{FF2B5EF4-FFF2-40B4-BE49-F238E27FC236}">
                  <a16:creationId xmlns:a16="http://schemas.microsoft.com/office/drawing/2014/main" id="{25A95A72-DD30-1C7F-5CFB-CD0EED9C2BCA}"/>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Freeform 42">
              <a:extLst>
                <a:ext uri="{FF2B5EF4-FFF2-40B4-BE49-F238E27FC236}">
                  <a16:creationId xmlns:a16="http://schemas.microsoft.com/office/drawing/2014/main" id="{F73AD268-9A19-A86B-A100-0B981D0CCA01}"/>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Freeform 43">
              <a:extLst>
                <a:ext uri="{FF2B5EF4-FFF2-40B4-BE49-F238E27FC236}">
                  <a16:creationId xmlns:a16="http://schemas.microsoft.com/office/drawing/2014/main" id="{E68F7D57-CD74-BF35-DB9C-5FD1018589B7}"/>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39" name="グループ化 38">
            <a:extLst>
              <a:ext uri="{FF2B5EF4-FFF2-40B4-BE49-F238E27FC236}">
                <a16:creationId xmlns:a16="http://schemas.microsoft.com/office/drawing/2014/main" id="{8C9BDD79-C9FC-5165-08D0-F4DDDC16C9F7}"/>
              </a:ext>
            </a:extLst>
          </p:cNvPr>
          <p:cNvGrpSpPr/>
          <p:nvPr/>
        </p:nvGrpSpPr>
        <p:grpSpPr>
          <a:xfrm>
            <a:off x="611560" y="4293096"/>
            <a:ext cx="2592288" cy="1728192"/>
            <a:chOff x="755576" y="4581128"/>
            <a:chExt cx="2592288" cy="1728192"/>
          </a:xfrm>
        </p:grpSpPr>
        <p:sp>
          <p:nvSpPr>
            <p:cNvPr id="22" name="楕円 21">
              <a:extLst>
                <a:ext uri="{FF2B5EF4-FFF2-40B4-BE49-F238E27FC236}">
                  <a16:creationId xmlns:a16="http://schemas.microsoft.com/office/drawing/2014/main" id="{6E0039CC-148C-08D3-7F23-BCA5F837167D}"/>
                </a:ext>
              </a:extLst>
            </p:cNvPr>
            <p:cNvSpPr/>
            <p:nvPr/>
          </p:nvSpPr>
          <p:spPr>
            <a:xfrm>
              <a:off x="971600" y="4941168"/>
              <a:ext cx="864096" cy="86409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47885AF-7DCB-6E73-FCFA-8371F5009262}"/>
                </a:ext>
              </a:extLst>
            </p:cNvPr>
            <p:cNvSpPr/>
            <p:nvPr/>
          </p:nvSpPr>
          <p:spPr>
            <a:xfrm>
              <a:off x="1691680"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15750E3-C4E9-8BE4-EC86-1784440DA235}"/>
                </a:ext>
              </a:extLst>
            </p:cNvPr>
            <p:cNvSpPr/>
            <p:nvPr/>
          </p:nvSpPr>
          <p:spPr>
            <a:xfrm>
              <a:off x="2267744"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9503FF-06F9-C46E-6DE6-4C6DB815C1B0}"/>
                </a:ext>
              </a:extLst>
            </p:cNvPr>
            <p:cNvSpPr/>
            <p:nvPr/>
          </p:nvSpPr>
          <p:spPr>
            <a:xfrm>
              <a:off x="2483768"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0A05F0-F91C-E4EC-C816-7385029B308B}"/>
                </a:ext>
              </a:extLst>
            </p:cNvPr>
            <p:cNvSpPr/>
            <p:nvPr/>
          </p:nvSpPr>
          <p:spPr>
            <a:xfrm>
              <a:off x="2699792"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6AB7102-CF3C-F357-F141-155FE0F47E7F}"/>
                </a:ext>
              </a:extLst>
            </p:cNvPr>
            <p:cNvSpPr/>
            <p:nvPr/>
          </p:nvSpPr>
          <p:spPr>
            <a:xfrm>
              <a:off x="2195736"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E02B306-11A6-AF2E-882E-8E4B920A49DF}"/>
                </a:ext>
              </a:extLst>
            </p:cNvPr>
            <p:cNvSpPr/>
            <p:nvPr/>
          </p:nvSpPr>
          <p:spPr>
            <a:xfrm>
              <a:off x="2267744" y="580526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0D75B326-7CB0-7588-F8EE-C37507FDD1F3}"/>
                </a:ext>
              </a:extLst>
            </p:cNvPr>
            <p:cNvSpPr/>
            <p:nvPr/>
          </p:nvSpPr>
          <p:spPr>
            <a:xfrm>
              <a:off x="1547664" y="602128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F9433CD-62A0-EB67-2492-C70C24D3747C}"/>
                </a:ext>
              </a:extLst>
            </p:cNvPr>
            <p:cNvSpPr/>
            <p:nvPr/>
          </p:nvSpPr>
          <p:spPr>
            <a:xfrm>
              <a:off x="2843808" y="5517232"/>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47973C6-B0E9-CBE8-843D-BDEA61562584}"/>
                </a:ext>
              </a:extLst>
            </p:cNvPr>
            <p:cNvSpPr/>
            <p:nvPr/>
          </p:nvSpPr>
          <p:spPr>
            <a:xfrm>
              <a:off x="3131840"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2ADC0609-4E62-F324-A864-A4DDF690F16A}"/>
                </a:ext>
              </a:extLst>
            </p:cNvPr>
            <p:cNvSpPr/>
            <p:nvPr/>
          </p:nvSpPr>
          <p:spPr>
            <a:xfrm>
              <a:off x="2843808" y="522920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323C424-8C5D-C1C2-3A30-122EA972494F}"/>
                </a:ext>
              </a:extLst>
            </p:cNvPr>
            <p:cNvSpPr/>
            <p:nvPr/>
          </p:nvSpPr>
          <p:spPr>
            <a:xfrm>
              <a:off x="1979712" y="508518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F179CBA-D505-CDA7-73A3-DBB7F2C46A65}"/>
                </a:ext>
              </a:extLst>
            </p:cNvPr>
            <p:cNvSpPr/>
            <p:nvPr/>
          </p:nvSpPr>
          <p:spPr>
            <a:xfrm>
              <a:off x="755576" y="4581128"/>
              <a:ext cx="2592288"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65998F4B-9411-7B02-5ADA-250EB2DE3CFC}"/>
              </a:ext>
            </a:extLst>
          </p:cNvPr>
          <p:cNvSpPr txBox="1"/>
          <p:nvPr/>
        </p:nvSpPr>
        <p:spPr>
          <a:xfrm>
            <a:off x="107504" y="980728"/>
            <a:ext cx="1261884" cy="523220"/>
          </a:xfrm>
          <a:prstGeom prst="rect">
            <a:avLst/>
          </a:prstGeom>
          <a:noFill/>
        </p:spPr>
        <p:txBody>
          <a:bodyPr wrap="none" rtlCol="0">
            <a:spAutoFit/>
          </a:bodyPr>
          <a:lstStyle/>
          <a:p>
            <a:r>
              <a:rPr kumimoji="1" lang="ja-JP" altLang="en-US" sz="2800">
                <a:solidFill>
                  <a:srgbClr val="011893"/>
                </a:solidFill>
              </a:rPr>
              <a:t>格子法</a:t>
            </a:r>
          </a:p>
        </p:txBody>
      </p:sp>
      <p:sp>
        <p:nvSpPr>
          <p:cNvPr id="37" name="テキスト ボックス 36">
            <a:extLst>
              <a:ext uri="{FF2B5EF4-FFF2-40B4-BE49-F238E27FC236}">
                <a16:creationId xmlns:a16="http://schemas.microsoft.com/office/drawing/2014/main" id="{A410CFA2-A9CB-09A5-02E2-4F8C03CD6A82}"/>
              </a:ext>
            </a:extLst>
          </p:cNvPr>
          <p:cNvSpPr txBox="1"/>
          <p:nvPr/>
        </p:nvSpPr>
        <p:spPr>
          <a:xfrm>
            <a:off x="3368268" y="1700808"/>
            <a:ext cx="5164172" cy="954107"/>
          </a:xfrm>
          <a:prstGeom prst="rect">
            <a:avLst/>
          </a:prstGeom>
          <a:noFill/>
        </p:spPr>
        <p:txBody>
          <a:bodyPr wrap="square" rtlCol="0">
            <a:spAutoFit/>
          </a:bodyPr>
          <a:lstStyle/>
          <a:p>
            <a:r>
              <a:rPr lang="ja-JP" altLang="en-US" sz="2800"/>
              <a:t>支配</a:t>
            </a:r>
            <a:r>
              <a:rPr kumimoji="1" lang="ja-JP" altLang="en-US" sz="2800"/>
              <a:t>方程式を</a:t>
            </a:r>
            <a:r>
              <a:rPr lang="ja-JP" altLang="en-US" sz="2800">
                <a:solidFill>
                  <a:srgbClr val="FF0000"/>
                </a:solidFill>
              </a:rPr>
              <a:t>固定した格子上</a:t>
            </a:r>
            <a:r>
              <a:rPr lang="ja-JP" altLang="en-US" sz="2800"/>
              <a:t>で離散化して解く</a:t>
            </a:r>
            <a:endParaRPr kumimoji="1" lang="ja-JP" altLang="en-US" sz="2800"/>
          </a:p>
        </p:txBody>
      </p:sp>
      <p:sp>
        <p:nvSpPr>
          <p:cNvPr id="38" name="テキスト ボックス 37">
            <a:extLst>
              <a:ext uri="{FF2B5EF4-FFF2-40B4-BE49-F238E27FC236}">
                <a16:creationId xmlns:a16="http://schemas.microsoft.com/office/drawing/2014/main" id="{4660FABF-7F1D-D91C-3E2B-01E0FFA42A95}"/>
              </a:ext>
            </a:extLst>
          </p:cNvPr>
          <p:cNvSpPr txBox="1"/>
          <p:nvPr/>
        </p:nvSpPr>
        <p:spPr>
          <a:xfrm>
            <a:off x="3347864" y="4221088"/>
            <a:ext cx="5688632" cy="954107"/>
          </a:xfrm>
          <a:prstGeom prst="rect">
            <a:avLst/>
          </a:prstGeom>
          <a:noFill/>
        </p:spPr>
        <p:txBody>
          <a:bodyPr wrap="square" rtlCol="0">
            <a:spAutoFit/>
          </a:bodyPr>
          <a:lstStyle/>
          <a:p>
            <a:r>
              <a:rPr kumimoji="1" lang="ja-JP" altLang="en-US" sz="2800"/>
              <a:t>支配方程式を</a:t>
            </a:r>
            <a:r>
              <a:rPr lang="ja-JP" altLang="en-US" sz="2800">
                <a:solidFill>
                  <a:srgbClr val="FF0000"/>
                </a:solidFill>
              </a:rPr>
              <a:t>流れに沿って動く参照点上</a:t>
            </a:r>
            <a:r>
              <a:rPr lang="ja-JP" altLang="en-US" sz="2800"/>
              <a:t>で離散化して解く</a:t>
            </a:r>
            <a:endParaRPr kumimoji="1" lang="ja-JP" altLang="en-US" sz="2800"/>
          </a:p>
        </p:txBody>
      </p:sp>
      <p:sp>
        <p:nvSpPr>
          <p:cNvPr id="40" name="テキスト ボックス 39">
            <a:extLst>
              <a:ext uri="{FF2B5EF4-FFF2-40B4-BE49-F238E27FC236}">
                <a16:creationId xmlns:a16="http://schemas.microsoft.com/office/drawing/2014/main" id="{5A5C8BE6-E0BA-C1B2-EE6B-849DA7F316AA}"/>
              </a:ext>
            </a:extLst>
          </p:cNvPr>
          <p:cNvSpPr txBox="1"/>
          <p:nvPr/>
        </p:nvSpPr>
        <p:spPr>
          <a:xfrm>
            <a:off x="3419872" y="5373216"/>
            <a:ext cx="4887877" cy="707886"/>
          </a:xfrm>
          <a:prstGeom prst="rect">
            <a:avLst/>
          </a:prstGeom>
          <a:noFill/>
        </p:spPr>
        <p:txBody>
          <a:bodyPr wrap="none" rtlCol="0">
            <a:spAutoFit/>
          </a:bodyPr>
          <a:lstStyle/>
          <a:p>
            <a:r>
              <a:rPr kumimoji="1" lang="en-US" altLang="ja-JP" sz="2000"/>
              <a:t>SPH (Smoothed Particle Hydrodynamics)</a:t>
            </a:r>
          </a:p>
          <a:p>
            <a:r>
              <a:rPr lang="en-US" altLang="ja-JP" sz="2000"/>
              <a:t>MPS (Moving Particle Semi-implicit)</a:t>
            </a:r>
            <a:endParaRPr kumimoji="1" lang="en-US" altLang="ja-JP" sz="2000"/>
          </a:p>
        </p:txBody>
      </p:sp>
      <p:sp>
        <p:nvSpPr>
          <p:cNvPr id="41" name="テキスト ボックス 40">
            <a:extLst>
              <a:ext uri="{FF2B5EF4-FFF2-40B4-BE49-F238E27FC236}">
                <a16:creationId xmlns:a16="http://schemas.microsoft.com/office/drawing/2014/main" id="{25CBFAE2-9914-C32A-013D-7BA1D4B2BA2D}"/>
              </a:ext>
            </a:extLst>
          </p:cNvPr>
          <p:cNvSpPr txBox="1"/>
          <p:nvPr/>
        </p:nvSpPr>
        <p:spPr>
          <a:xfrm>
            <a:off x="395536" y="6237312"/>
            <a:ext cx="8084264" cy="523220"/>
          </a:xfrm>
          <a:prstGeom prst="rect">
            <a:avLst/>
          </a:prstGeom>
          <a:noFill/>
        </p:spPr>
        <p:txBody>
          <a:bodyPr wrap="none" rtlCol="0">
            <a:spAutoFit/>
          </a:bodyPr>
          <a:lstStyle/>
          <a:p>
            <a:r>
              <a:rPr lang="ja-JP" altLang="en-US" sz="2800"/>
              <a:t>粒子法と分子動力学法は扱う支配方程式が異なる</a:t>
            </a:r>
            <a:endParaRPr kumimoji="1" lang="ja-JP" altLang="en-US" sz="2800"/>
          </a:p>
        </p:txBody>
      </p:sp>
    </p:spTree>
    <p:extLst>
      <p:ext uri="{BB962C8B-B14F-4D97-AF65-F5344CB8AC3E}">
        <p14:creationId xmlns:p14="http://schemas.microsoft.com/office/powerpoint/2010/main" val="172679723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8985</TotalTime>
  <Words>3506</Words>
  <Application>Microsoft Office PowerPoint</Application>
  <PresentationFormat>画面に合わせる (4:3)</PresentationFormat>
  <Paragraphs>749</Paragraphs>
  <Slides>64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64</vt:i4>
      </vt:variant>
    </vt:vector>
  </HeadingPairs>
  <TitlesOfParts>
    <vt:vector size="70" baseType="lpstr">
      <vt:lpstr>HGｺﾞｼｯｸE</vt:lpstr>
      <vt:lpstr>游ゴシック</vt:lpstr>
      <vt:lpstr>Arial</vt:lpstr>
      <vt:lpstr>Cambria Math</vt:lpstr>
      <vt:lpstr>Consolas</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1097</cp:revision>
  <dcterms:created xsi:type="dcterms:W3CDTF">2019-01-02T05:23:01Z</dcterms:created>
  <dcterms:modified xsi:type="dcterms:W3CDTF">2022-05-17T17:44:58Z</dcterms:modified>
</cp:coreProperties>
</file>